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8"/>
  </p:notesMasterIdLst>
  <p:handoutMasterIdLst>
    <p:handoutMasterId r:id="rId19"/>
  </p:handoutMasterIdLst>
  <p:sldIdLst>
    <p:sldId id="256" r:id="rId5"/>
    <p:sldId id="776" r:id="rId6"/>
    <p:sldId id="711" r:id="rId7"/>
    <p:sldId id="785" r:id="rId8"/>
    <p:sldId id="841" r:id="rId9"/>
    <p:sldId id="850" r:id="rId10"/>
    <p:sldId id="851" r:id="rId11"/>
    <p:sldId id="852" r:id="rId12"/>
    <p:sldId id="853" r:id="rId13"/>
    <p:sldId id="854" r:id="rId14"/>
    <p:sldId id="855" r:id="rId15"/>
    <p:sldId id="856" r:id="rId16"/>
    <p:sldId id="784" r:id="rId17"/>
  </p:sldIdLst>
  <p:sldSz cx="9144000" cy="6858000" type="screen4x3"/>
  <p:notesSz cx="9928225" cy="6797675"/>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DCFD2"/>
    <a:srgbClr val="B2121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935" autoAdjust="0"/>
  </p:normalViewPr>
  <p:slideViewPr>
    <p:cSldViewPr>
      <p:cViewPr varScale="1">
        <p:scale>
          <a:sx n="79" d="100"/>
          <a:sy n="79" d="100"/>
        </p:scale>
        <p:origin x="1446"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31/07/2018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7/31/2018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99879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384244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28426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291326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00057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402163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258219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00303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219834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55195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56297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3790004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13.xml"/><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slide" Target="../slides/slide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14" name="Round Same Side Corner Rectangle 13">
            <a:hlinkClick r:id="rId2" action="ppaction://hlinksldjump"/>
          </p:cNvPr>
          <p:cNvSpPr/>
          <p:nvPr userDrawn="1"/>
        </p:nvSpPr>
        <p:spPr>
          <a:xfrm>
            <a:off x="5220072" y="620688"/>
            <a:ext cx="115212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Assessment</a:t>
            </a:r>
            <a:endParaRPr lang="en-GB" sz="12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133019" y="620688"/>
            <a:ext cx="213472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P2.1</a:t>
            </a:r>
            <a:r>
              <a:rPr lang="en-GB" sz="1200" b="1" baseline="0" dirty="0" smtClean="0">
                <a:latin typeface="Arial" panose="020B0604020202020204" pitchFamily="34" charset="0"/>
                <a:cs typeface="Arial" panose="020B0604020202020204" pitchFamily="34" charset="0"/>
              </a:rPr>
              <a:t> – IT System Proposal</a:t>
            </a:r>
            <a:endParaRPr lang="en-GB" sz="12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2303748" y="620688"/>
            <a:ext cx="2880319" cy="357190"/>
          </a:xfrm>
          <a:prstGeom prst="round2SameRect">
            <a:avLst/>
          </a:prstGeom>
          <a:gradFill>
            <a:gsLst>
              <a:gs pos="0">
                <a:schemeClr val="accent2">
                  <a:lumMod val="50000"/>
                </a:schemeClr>
              </a:gs>
              <a:gs pos="50000">
                <a:schemeClr val="accent2">
                  <a:lumMod val="75000"/>
                </a:schemeClr>
              </a:gs>
              <a:gs pos="70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M1.1 – Meeting Project Specifications</a:t>
            </a:r>
            <a:endParaRPr lang="en-GB" sz="1200" b="1"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35496" y="44624"/>
            <a:ext cx="7886110"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6376" y="-2406"/>
            <a:ext cx="1145845" cy="911126"/>
          </a:xfrm>
          <a:prstGeom prst="rect">
            <a:avLst/>
          </a:prstGeom>
        </p:spPr>
      </p:pic>
      <p:sp>
        <p:nvSpPr>
          <p:cNvPr id="15" name="Content Placeholder 1"/>
          <p:cNvSpPr txBox="1">
            <a:spLocks/>
          </p:cNvSpPr>
          <p:nvPr/>
        </p:nvSpPr>
        <p:spPr>
          <a:xfrm>
            <a:off x="133342" y="983578"/>
            <a:ext cx="8840139"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4"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onster.co.uk/jobs/search/?q=digital+practitioner&amp;where=&amp;intcid=swoop_Hero_Search&amp;cy=uk&amp;rad=20&amp;cli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157192"/>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LO1 </a:t>
            </a:r>
            <a:r>
              <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Understand </a:t>
            </a:r>
            <a:r>
              <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Role of </a:t>
            </a:r>
            <a:r>
              <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Digital </a:t>
            </a:r>
            <a:r>
              <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usiness Practitioner</a:t>
            </a:r>
            <a:endPar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477328"/>
          </a:xfrm>
          <a:prstGeom prst="rect">
            <a:avLst/>
          </a:prstGeom>
          <a:noFill/>
        </p:spPr>
        <p:txBody>
          <a:bodyPr wrap="square" rtlCol="0">
            <a:spAutoFit/>
          </a:bodyPr>
          <a:lstStyle/>
          <a:p>
            <a:pPr algn="r"/>
            <a:r>
              <a:rPr lang="en-GB" sz="3000" b="1" dirty="0" smtClean="0"/>
              <a:t>OCR Level 02 – Cambridge Technical</a:t>
            </a:r>
            <a:endParaRPr lang="en-GB" sz="3000" b="1" dirty="0"/>
          </a:p>
          <a:p>
            <a:pPr algn="r"/>
            <a:r>
              <a:rPr lang="en-GB" sz="2800" dirty="0"/>
              <a:t> </a:t>
            </a:r>
            <a:r>
              <a:rPr lang="en-GB" sz="2800" b="1" dirty="0"/>
              <a:t>Unit </a:t>
            </a:r>
            <a:r>
              <a:rPr lang="en-GB" sz="2800" b="1" dirty="0" smtClean="0"/>
              <a:t>05 </a:t>
            </a:r>
            <a:r>
              <a:rPr lang="en-GB" sz="2800" b="1" dirty="0"/>
              <a:t>– Creating </a:t>
            </a:r>
            <a:r>
              <a:rPr lang="en-GB" sz="2800" b="1" dirty="0" smtClean="0"/>
              <a:t>Business Solutions</a:t>
            </a:r>
            <a:endParaRPr lang="en-GB" sz="2800" b="1" dirty="0"/>
          </a:p>
          <a:p>
            <a:pPr algn="r"/>
            <a:r>
              <a:rPr lang="en-GB" sz="3200" b="1" dirty="0" smtClean="0">
                <a:solidFill>
                  <a:schemeClr val="tx1">
                    <a:lumMod val="50000"/>
                    <a:lumOff val="50000"/>
                  </a:schemeClr>
                </a:solidFill>
              </a:rPr>
              <a:t>2016 Specification </a:t>
            </a:r>
            <a:r>
              <a:rPr lang="en-GB" sz="3200" b="1" dirty="0">
                <a:solidFill>
                  <a:schemeClr val="tx1">
                    <a:lumMod val="50000"/>
                    <a:lumOff val="50000"/>
                  </a:schemeClr>
                </a:solidFill>
              </a:rPr>
              <a:t>- L/615/1355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3" y="309942"/>
            <a:ext cx="1665629" cy="1599701"/>
          </a:xfrm>
          <a:prstGeom prst="rect">
            <a:avLst/>
          </a:prstGeom>
        </p:spPr>
      </p:pic>
      <p:pic>
        <p:nvPicPr>
          <p:cNvPr id="1026" name="Picture 2" descr="Image result for Digital Business Practition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14"/>
          <a:stretch/>
        </p:blipFill>
        <p:spPr bwMode="auto">
          <a:xfrm>
            <a:off x="251520" y="2068918"/>
            <a:ext cx="8712968" cy="2928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715411"/>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740" dirty="0" smtClean="0"/>
              <a:t>In terms of </a:t>
            </a:r>
            <a:r>
              <a:rPr lang="en-US" sz="1740" b="1" dirty="0" smtClean="0"/>
              <a:t>legal understanding </a:t>
            </a:r>
            <a:r>
              <a:rPr lang="en-US" sz="1740" dirty="0" smtClean="0"/>
              <a:t>a Digital Practitioner will need to aware of the legal IT restrictions that are in place in this country and others if the company is dealing with abroad. These legal restrictions can impact practice and someone has to be more aware of them than others.</a:t>
            </a:r>
          </a:p>
          <a:p>
            <a:pPr marL="355600" indent="-355600">
              <a:buClr>
                <a:srgbClr val="C00000"/>
              </a:buClr>
              <a:buSzPct val="68000"/>
              <a:buFont typeface="Arial" panose="020B0604020202020204" pitchFamily="34" charset="0"/>
              <a:buChar char="►"/>
              <a:tabLst>
                <a:tab pos="722313" algn="l"/>
              </a:tabLst>
            </a:pPr>
            <a:r>
              <a:rPr lang="en-US" sz="1740" dirty="0"/>
              <a:t>For example, the following laws are in </a:t>
            </a:r>
            <a:r>
              <a:rPr lang="en-US" sz="1740" dirty="0" smtClean="0"/>
              <a:t>place </a:t>
            </a:r>
            <a:r>
              <a:rPr lang="en-US" sz="1740" dirty="0"/>
              <a:t>to cover the ICT issues that arise:</a:t>
            </a:r>
          </a:p>
          <a:p>
            <a:pPr marL="812800" lvl="1" indent="-355600">
              <a:buClr>
                <a:srgbClr val="C00000"/>
              </a:buClr>
              <a:buSzPct val="68000"/>
              <a:buFont typeface="Wingdings" panose="05000000000000000000" pitchFamily="2" charset="2"/>
              <a:buChar char="§"/>
              <a:tabLst>
                <a:tab pos="722313" algn="l"/>
              </a:tabLst>
            </a:pPr>
            <a:r>
              <a:rPr lang="en-US" sz="1740" dirty="0"/>
              <a:t>Data Protection Act 1998, </a:t>
            </a:r>
            <a:endParaRPr lang="en-US" sz="1740" dirty="0" smtClean="0"/>
          </a:p>
          <a:p>
            <a:pPr marL="812800" lvl="1" indent="-355600">
              <a:buClr>
                <a:srgbClr val="C00000"/>
              </a:buClr>
              <a:buSzPct val="68000"/>
              <a:buFont typeface="Wingdings" panose="05000000000000000000" pitchFamily="2" charset="2"/>
              <a:buChar char="§"/>
              <a:tabLst>
                <a:tab pos="722313" algn="l"/>
              </a:tabLst>
            </a:pPr>
            <a:r>
              <a:rPr lang="en-US" sz="1740" dirty="0" smtClean="0"/>
              <a:t>Computer </a:t>
            </a:r>
            <a:r>
              <a:rPr lang="en-US" sz="1740" dirty="0"/>
              <a:t>Misuse Act 2000, </a:t>
            </a:r>
            <a:endParaRPr lang="en-US" sz="1740" dirty="0" smtClean="0"/>
          </a:p>
          <a:p>
            <a:pPr marL="812800" lvl="1" indent="-355600">
              <a:buClr>
                <a:srgbClr val="C00000"/>
              </a:buClr>
              <a:buSzPct val="68000"/>
              <a:buFont typeface="Wingdings" panose="05000000000000000000" pitchFamily="2" charset="2"/>
              <a:buChar char="§"/>
              <a:tabLst>
                <a:tab pos="722313" algn="l"/>
              </a:tabLst>
            </a:pPr>
            <a:r>
              <a:rPr lang="en-US" sz="1740" dirty="0" smtClean="0"/>
              <a:t>Police </a:t>
            </a:r>
            <a:r>
              <a:rPr lang="en-US" sz="1740" dirty="0"/>
              <a:t>Act 2010, </a:t>
            </a:r>
            <a:endParaRPr lang="en-US" sz="1740" dirty="0" smtClean="0"/>
          </a:p>
          <a:p>
            <a:pPr marL="812800" lvl="1" indent="-355600">
              <a:buClr>
                <a:srgbClr val="C00000"/>
              </a:buClr>
              <a:buSzPct val="68000"/>
              <a:buFont typeface="Wingdings" panose="05000000000000000000" pitchFamily="2" charset="2"/>
              <a:buChar char="§"/>
              <a:tabLst>
                <a:tab pos="722313" algn="l"/>
              </a:tabLst>
            </a:pPr>
            <a:r>
              <a:rPr lang="en-US" sz="1740" dirty="0" smtClean="0"/>
              <a:t>Equality </a:t>
            </a:r>
            <a:r>
              <a:rPr lang="en-US" sz="1740" dirty="0"/>
              <a:t>Act 2010, </a:t>
            </a:r>
            <a:endParaRPr lang="en-US" sz="1740" dirty="0" smtClean="0"/>
          </a:p>
          <a:p>
            <a:pPr marL="812800" lvl="1" indent="-355600">
              <a:buClr>
                <a:srgbClr val="C00000"/>
              </a:buClr>
              <a:buSzPct val="68000"/>
              <a:buFont typeface="Wingdings" panose="05000000000000000000" pitchFamily="2" charset="2"/>
              <a:buChar char="§"/>
              <a:tabLst>
                <a:tab pos="722313" algn="l"/>
              </a:tabLst>
            </a:pPr>
            <a:r>
              <a:rPr lang="en-US" sz="1740" dirty="0" smtClean="0"/>
              <a:t>Copyright</a:t>
            </a:r>
            <a:r>
              <a:rPr lang="en-US" sz="1740" dirty="0"/>
              <a:t>, Designs and Patents Act 1998, </a:t>
            </a:r>
            <a:endParaRPr lang="en-US" sz="1740" dirty="0" smtClean="0"/>
          </a:p>
          <a:p>
            <a:pPr marL="812800" lvl="1" indent="-355600">
              <a:buClr>
                <a:srgbClr val="C00000"/>
              </a:buClr>
              <a:buSzPct val="68000"/>
              <a:buFont typeface="Wingdings" panose="05000000000000000000" pitchFamily="2" charset="2"/>
              <a:buChar char="§"/>
              <a:tabLst>
                <a:tab pos="722313" algn="l"/>
              </a:tabLst>
            </a:pPr>
            <a:r>
              <a:rPr lang="en-US" sz="1740" dirty="0" smtClean="0"/>
              <a:t>Health </a:t>
            </a:r>
            <a:r>
              <a:rPr lang="en-US" sz="1740" dirty="0"/>
              <a:t>and Safety at Work Act 1974, </a:t>
            </a:r>
            <a:endParaRPr lang="en-US" sz="1740" dirty="0" smtClean="0"/>
          </a:p>
          <a:p>
            <a:pPr marL="812800" lvl="1" indent="-355600">
              <a:buClr>
                <a:srgbClr val="C00000"/>
              </a:buClr>
              <a:buSzPct val="68000"/>
              <a:buFont typeface="Wingdings" panose="05000000000000000000" pitchFamily="2" charset="2"/>
              <a:buChar char="§"/>
              <a:tabLst>
                <a:tab pos="722313" algn="l"/>
              </a:tabLst>
            </a:pPr>
            <a:r>
              <a:rPr lang="en-US" sz="1740" dirty="0" smtClean="0"/>
              <a:t>EU-USA </a:t>
            </a:r>
            <a:r>
              <a:rPr lang="en-GB" sz="1740" dirty="0"/>
              <a:t>Agreement on Data </a:t>
            </a:r>
            <a:r>
              <a:rPr lang="en-GB" sz="1740" dirty="0" smtClean="0"/>
              <a:t>Protection</a:t>
            </a:r>
          </a:p>
          <a:p>
            <a:pPr marL="355600" indent="-355600">
              <a:buClr>
                <a:srgbClr val="C00000"/>
              </a:buClr>
              <a:buSzPct val="68000"/>
              <a:buFont typeface="Arial" panose="020B0604020202020204" pitchFamily="34" charset="0"/>
              <a:buChar char="►"/>
              <a:tabLst>
                <a:tab pos="722313" algn="l"/>
              </a:tabLst>
            </a:pPr>
            <a:r>
              <a:rPr lang="en-GB" sz="1740" dirty="0" smtClean="0"/>
              <a:t>Each of these will have an impact to some degree on the working practices, data usage and storage, hiring practices and use of computers within working environments. A digital practitioner is there not only to keep the company legal, but to advise other companies of the same legal parameters and to draw up solutions to these legal problems.</a:t>
            </a:r>
            <a:endParaRPr lang="en-US" sz="1740" dirty="0"/>
          </a:p>
          <a:p>
            <a:pPr>
              <a:buClr>
                <a:srgbClr val="C00000"/>
              </a:buClr>
              <a:buSzPct val="100000"/>
            </a:pPr>
            <a:r>
              <a:rPr lang="en-GB" sz="1740" b="1" dirty="0" smtClean="0">
                <a:solidFill>
                  <a:srgbClr val="FF0000"/>
                </a:solidFill>
              </a:rPr>
              <a:t>P1.3 – Task 03 –</a:t>
            </a:r>
            <a:r>
              <a:rPr lang="en-GB" sz="1740" dirty="0" smtClean="0">
                <a:solidFill>
                  <a:srgbClr val="FF0000"/>
                </a:solidFill>
              </a:rPr>
              <a:t> In context of Progress Solutions for Business, describe the legal characteristics of a Digital Practitioner.</a:t>
            </a:r>
          </a:p>
          <a:p>
            <a:pPr marL="355600" indent="-355600">
              <a:buClr>
                <a:srgbClr val="C00000"/>
              </a:buClr>
              <a:buSzPct val="68000"/>
              <a:buFont typeface="Arial" panose="020B0604020202020204" pitchFamily="34" charset="0"/>
              <a:buChar char="►"/>
            </a:pPr>
            <a:r>
              <a:rPr lang="en-GB" sz="1740" dirty="0"/>
              <a:t>For this you will need to research a fraction of the ICT related issues of each of these laws and state why a Digital Practitioner needs to be aware of them.</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P1.3 – Digital Practitioner Characteristics</a:t>
            </a:r>
            <a:endParaRPr lang="en-GB" sz="3200" dirty="0" smtClean="0"/>
          </a:p>
        </p:txBody>
      </p:sp>
    </p:spTree>
    <p:extLst>
      <p:ext uri="{BB962C8B-B14F-4D97-AF65-F5344CB8AC3E}">
        <p14:creationId xmlns:p14="http://schemas.microsoft.com/office/powerpoint/2010/main" val="186057115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632311"/>
          </a:xfrm>
          <a:prstGeom prst="rect">
            <a:avLst/>
          </a:prstGeom>
        </p:spPr>
        <p:txBody>
          <a:bodyPr wrap="square">
            <a:spAutoFit/>
          </a:bodyPr>
          <a:lstStyle/>
          <a:p>
            <a:pPr marL="285750" indent="-285750">
              <a:buClr>
                <a:srgbClr val="C00000"/>
              </a:buClr>
              <a:buSzPct val="68000"/>
              <a:buFont typeface="Arial" panose="020B0604020202020204" pitchFamily="34" charset="0"/>
              <a:buChar char="►"/>
              <a:tabLst>
                <a:tab pos="722313" algn="l"/>
              </a:tabLst>
            </a:pPr>
            <a:r>
              <a:rPr lang="en-US" dirty="0" smtClean="0"/>
              <a:t>The following are the considered responsibilities of a Digital Practitioner. </a:t>
            </a:r>
            <a:endParaRPr lang="en-US" dirty="0"/>
          </a:p>
          <a:p>
            <a:pPr marL="812800" lvl="1" indent="-355600">
              <a:buClr>
                <a:srgbClr val="C00000"/>
              </a:buClr>
              <a:buSzPct val="100000"/>
              <a:buFont typeface="Wingdings" panose="05000000000000000000" pitchFamily="2" charset="2"/>
              <a:buChar char="§"/>
              <a:tabLst>
                <a:tab pos="722313" algn="l"/>
              </a:tabLst>
            </a:pPr>
            <a:r>
              <a:rPr lang="en-US" dirty="0" smtClean="0"/>
              <a:t>Supporting </a:t>
            </a:r>
            <a:r>
              <a:rPr lang="en-US" dirty="0"/>
              <a:t>non-IT specialists, i.e.: </a:t>
            </a:r>
          </a:p>
          <a:p>
            <a:pPr marL="1270000" lvl="2" indent="-355600">
              <a:buClr>
                <a:srgbClr val="C00000"/>
              </a:buClr>
              <a:buSzPct val="100000"/>
              <a:buFont typeface="Wingdings" panose="05000000000000000000" pitchFamily="2" charset="2"/>
              <a:buChar char="§"/>
              <a:tabLst>
                <a:tab pos="722313" algn="l"/>
              </a:tabLst>
            </a:pPr>
            <a:r>
              <a:rPr lang="en-US" dirty="0" smtClean="0"/>
              <a:t>Innovations </a:t>
            </a:r>
            <a:r>
              <a:rPr lang="en-US" dirty="0"/>
              <a:t>relevant to the business, i.e.:</a:t>
            </a:r>
          </a:p>
          <a:p>
            <a:pPr marL="1727200" lvl="3" indent="-355600">
              <a:buClr>
                <a:srgbClr val="C00000"/>
              </a:buClr>
              <a:buSzPct val="100000"/>
              <a:buFont typeface="Wingdings" panose="05000000000000000000" pitchFamily="2" charset="2"/>
              <a:buChar char="§"/>
              <a:tabLst>
                <a:tab pos="722313" algn="l"/>
              </a:tabLst>
            </a:pPr>
            <a:r>
              <a:rPr lang="en-US" dirty="0" smtClean="0"/>
              <a:t>New </a:t>
            </a:r>
            <a:r>
              <a:rPr lang="en-US" dirty="0"/>
              <a:t>business opportunities (e.g. using web and mobile technology)</a:t>
            </a:r>
          </a:p>
          <a:p>
            <a:pPr marL="1727200" lvl="3" indent="-355600">
              <a:buClr>
                <a:srgbClr val="C00000"/>
              </a:buClr>
              <a:buSzPct val="100000"/>
              <a:buFont typeface="Wingdings" panose="05000000000000000000" pitchFamily="2" charset="2"/>
              <a:buChar char="§"/>
              <a:tabLst>
                <a:tab pos="722313" algn="l"/>
              </a:tabLst>
            </a:pPr>
            <a:r>
              <a:rPr lang="en-US" dirty="0" smtClean="0"/>
              <a:t>New </a:t>
            </a:r>
            <a:r>
              <a:rPr lang="en-US" dirty="0"/>
              <a:t>IT innovations (e.g. aiding the introduction of: faster broadband, new mobile applications, improvements to web design, new hardware and software)</a:t>
            </a:r>
          </a:p>
          <a:p>
            <a:pPr marL="1270000" lvl="2" indent="-355600">
              <a:buClr>
                <a:srgbClr val="C00000"/>
              </a:buClr>
              <a:buSzPct val="100000"/>
              <a:buFont typeface="Wingdings" panose="05000000000000000000" pitchFamily="2" charset="2"/>
              <a:buChar char="§"/>
              <a:tabLst>
                <a:tab pos="722313" algn="l"/>
              </a:tabLst>
            </a:pPr>
            <a:r>
              <a:rPr lang="en-US" dirty="0" smtClean="0"/>
              <a:t>How </a:t>
            </a:r>
            <a:r>
              <a:rPr lang="en-US" dirty="0"/>
              <a:t>to use current and new technologies as they become available, e.g. help businesses use these to improve productivity</a:t>
            </a:r>
          </a:p>
          <a:p>
            <a:pPr marL="812800" lvl="1" indent="-355600">
              <a:buClr>
                <a:srgbClr val="C00000"/>
              </a:buClr>
              <a:buSzPct val="100000"/>
              <a:buFont typeface="Wingdings" panose="05000000000000000000" pitchFamily="2" charset="2"/>
              <a:buChar char="§"/>
              <a:tabLst>
                <a:tab pos="722313" algn="l"/>
              </a:tabLst>
            </a:pPr>
            <a:r>
              <a:rPr lang="en-US" dirty="0" smtClean="0"/>
              <a:t>Being </a:t>
            </a:r>
            <a:r>
              <a:rPr lang="en-US" dirty="0"/>
              <a:t>able to explain what IT is available without resorting to jargon</a:t>
            </a:r>
          </a:p>
          <a:p>
            <a:pPr marL="812800" lvl="1" indent="-355600">
              <a:buClr>
                <a:srgbClr val="C00000"/>
              </a:buClr>
              <a:buSzPct val="100000"/>
              <a:buFont typeface="Wingdings" panose="05000000000000000000" pitchFamily="2" charset="2"/>
              <a:buChar char="§"/>
              <a:tabLst>
                <a:tab pos="722313" algn="l"/>
              </a:tabLst>
            </a:pPr>
            <a:r>
              <a:rPr lang="en-US" dirty="0" smtClean="0"/>
              <a:t>Having </a:t>
            </a:r>
            <a:r>
              <a:rPr lang="en-US" dirty="0"/>
              <a:t>relevant experience and understanding of a particular business or business area (e.g. business functional areas such as Human Resources, Production, Finance, Sales, Purchasing, etc.)</a:t>
            </a:r>
          </a:p>
          <a:p>
            <a:pPr marL="812800" lvl="1" indent="-355600">
              <a:buClr>
                <a:srgbClr val="C00000"/>
              </a:buClr>
              <a:buSzPct val="100000"/>
              <a:buFont typeface="Wingdings" panose="05000000000000000000" pitchFamily="2" charset="2"/>
              <a:buChar char="§"/>
              <a:tabLst>
                <a:tab pos="722313" algn="l"/>
              </a:tabLst>
            </a:pPr>
            <a:r>
              <a:rPr lang="en-US" dirty="0" smtClean="0"/>
              <a:t>Remaining </a:t>
            </a:r>
            <a:r>
              <a:rPr lang="en-US" dirty="0"/>
              <a:t>up to date in business practice (e.g. remote working, remote control of facilities)</a:t>
            </a:r>
          </a:p>
          <a:p>
            <a:pPr marL="812800" lvl="1" indent="-355600">
              <a:buClr>
                <a:srgbClr val="C00000"/>
              </a:buClr>
              <a:buSzPct val="100000"/>
              <a:buFont typeface="Wingdings" panose="05000000000000000000" pitchFamily="2" charset="2"/>
              <a:buChar char="§"/>
              <a:tabLst>
                <a:tab pos="722313" algn="l"/>
              </a:tabLst>
            </a:pPr>
            <a:r>
              <a:rPr lang="en-US" dirty="0" smtClean="0"/>
              <a:t>Contributing </a:t>
            </a:r>
            <a:r>
              <a:rPr lang="en-US" dirty="0"/>
              <a:t>to the improvement of business practice through the use of IT to aid business improvement (e.g. participate I project management, project design such as new networks, hardware and software installation and upgrade, development of new uses for the IT).</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400" dirty="0" smtClean="0"/>
              <a:t>P1.4 – Digital Practitioner Responsibilities</a:t>
            </a:r>
          </a:p>
        </p:txBody>
      </p:sp>
    </p:spTree>
    <p:extLst>
      <p:ext uri="{BB962C8B-B14F-4D97-AF65-F5344CB8AC3E}">
        <p14:creationId xmlns:p14="http://schemas.microsoft.com/office/powerpoint/2010/main" val="1675841880"/>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632311"/>
          </a:xfrm>
          <a:prstGeom prst="rect">
            <a:avLst/>
          </a:prstGeom>
        </p:spPr>
        <p:txBody>
          <a:bodyPr wrap="square">
            <a:spAutoFit/>
          </a:bodyPr>
          <a:lstStyle/>
          <a:p>
            <a:pPr marL="285750" indent="-285750">
              <a:buClr>
                <a:srgbClr val="C00000"/>
              </a:buClr>
              <a:buSzPct val="68000"/>
              <a:buFont typeface="Arial" panose="020B0604020202020204" pitchFamily="34" charset="0"/>
              <a:buChar char="►"/>
              <a:tabLst>
                <a:tab pos="722313" algn="l"/>
              </a:tabLst>
            </a:pPr>
            <a:r>
              <a:rPr lang="en-US" sz="2000" dirty="0" smtClean="0"/>
              <a:t>It is usually a business consultancy that hires a Digital Practitioner but assume for a moment that your school hired a digital media technician who was given all these responsibilities. Describe for each role, how the person could set up and improve the standard of digital media and awareness of the students, the teachers and the school as a whole.</a:t>
            </a:r>
          </a:p>
          <a:p>
            <a:pPr marL="285750" indent="-285750">
              <a:buClr>
                <a:srgbClr val="C00000"/>
              </a:buClr>
              <a:buSzPct val="68000"/>
              <a:buFont typeface="Arial" panose="020B0604020202020204" pitchFamily="34" charset="0"/>
              <a:buChar char="►"/>
              <a:tabLst>
                <a:tab pos="722313" algn="l"/>
              </a:tabLst>
            </a:pPr>
            <a:r>
              <a:rPr lang="en-US" sz="2000" dirty="0" smtClean="0"/>
              <a:t>For example:</a:t>
            </a:r>
          </a:p>
          <a:p>
            <a:pPr marL="742950" lvl="1" indent="-285750">
              <a:buClr>
                <a:srgbClr val="C00000"/>
              </a:buClr>
              <a:buSzPct val="100000"/>
              <a:buFont typeface="Wingdings" panose="05000000000000000000" pitchFamily="2" charset="2"/>
              <a:buChar char="§"/>
              <a:tabLst>
                <a:tab pos="722313" algn="l"/>
              </a:tabLst>
            </a:pPr>
            <a:r>
              <a:rPr lang="en-US" sz="2000" dirty="0" smtClean="0">
                <a:solidFill>
                  <a:srgbClr val="0070C0"/>
                </a:solidFill>
              </a:rPr>
              <a:t>Innovations relevant to the business, i.e.:</a:t>
            </a:r>
          </a:p>
          <a:p>
            <a:pPr marL="285750" indent="-285750">
              <a:buClr>
                <a:srgbClr val="C00000"/>
              </a:buClr>
              <a:buSzPct val="68000"/>
              <a:buFont typeface="Arial" panose="020B0604020202020204" pitchFamily="34" charset="0"/>
              <a:buChar char="►"/>
              <a:tabLst>
                <a:tab pos="722313" algn="l"/>
              </a:tabLst>
            </a:pPr>
            <a:r>
              <a:rPr lang="en-US" sz="2000" dirty="0" smtClean="0"/>
              <a:t>For a school this would mean</a:t>
            </a:r>
            <a:r>
              <a:rPr lang="en-US" sz="2000" dirty="0"/>
              <a:t> </a:t>
            </a:r>
            <a:r>
              <a:rPr lang="en-US" sz="2000" dirty="0" smtClean="0"/>
              <a:t>the person would be researching new technologies relevant to teaching and learning, smart board technologies, the use of tablets within the school, digital books instead of paper books, the use of VLE’s and digitally submitting work, the introduction of cloud registrations of pupils, fingerprint payment systems, top-up cards, faster internet within the school, a better web presence.</a:t>
            </a:r>
          </a:p>
          <a:p>
            <a:pPr marL="285750" indent="-285750">
              <a:buClr>
                <a:srgbClr val="C00000"/>
              </a:buClr>
              <a:buSzPct val="68000"/>
              <a:buFont typeface="Arial" panose="020B0604020202020204" pitchFamily="34" charset="0"/>
              <a:buChar char="►"/>
              <a:tabLst>
                <a:tab pos="722313" algn="l"/>
              </a:tabLst>
            </a:pPr>
            <a:r>
              <a:rPr lang="en-US" sz="2000" dirty="0" smtClean="0"/>
              <a:t>Part of that role would be to test and integrate these into the </a:t>
            </a:r>
            <a:br>
              <a:rPr lang="en-US" sz="2000" dirty="0" smtClean="0"/>
            </a:br>
            <a:r>
              <a:rPr lang="en-US" sz="2000" dirty="0" smtClean="0"/>
              <a:t>classrooms, then teach teachers how to </a:t>
            </a:r>
            <a:r>
              <a:rPr lang="en-US" sz="2000" dirty="0"/>
              <a:t>u</a:t>
            </a:r>
            <a:r>
              <a:rPr lang="en-US" sz="2000" dirty="0" smtClean="0"/>
              <a:t>se them effectively.</a:t>
            </a:r>
          </a:p>
          <a:p>
            <a:pPr>
              <a:buClr>
                <a:srgbClr val="C00000"/>
              </a:buClr>
              <a:buSzPct val="68000"/>
              <a:tabLst>
                <a:tab pos="722313" algn="l"/>
              </a:tabLst>
            </a:pPr>
            <a:r>
              <a:rPr lang="en-US" sz="2000" b="1" dirty="0" smtClean="0">
                <a:solidFill>
                  <a:srgbClr val="FF0000"/>
                </a:solidFill>
              </a:rPr>
              <a:t>P1.4 – Task 04 –</a:t>
            </a:r>
            <a:r>
              <a:rPr lang="en-US" sz="2000" dirty="0" smtClean="0">
                <a:solidFill>
                  <a:srgbClr val="FF0000"/>
                </a:solidFill>
              </a:rPr>
              <a:t> Describe in context of a scenario, the </a:t>
            </a:r>
            <a:br>
              <a:rPr lang="en-US" sz="2000" dirty="0" smtClean="0">
                <a:solidFill>
                  <a:srgbClr val="FF0000"/>
                </a:solidFill>
              </a:rPr>
            </a:br>
            <a:r>
              <a:rPr lang="en-US" sz="2000" dirty="0" smtClean="0">
                <a:solidFill>
                  <a:srgbClr val="FF0000"/>
                </a:solidFill>
              </a:rPr>
              <a:t>responsibilities of a Digital practitioner, in terms of support, </a:t>
            </a:r>
            <a:br>
              <a:rPr lang="en-US" sz="2000" dirty="0" smtClean="0">
                <a:solidFill>
                  <a:srgbClr val="FF0000"/>
                </a:solidFill>
              </a:rPr>
            </a:br>
            <a:r>
              <a:rPr lang="en-US" sz="2000" dirty="0" smtClean="0">
                <a:solidFill>
                  <a:srgbClr val="FF0000"/>
                </a:solidFill>
              </a:rPr>
              <a:t>training, experience and business improvement.</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400" dirty="0" smtClean="0"/>
              <a:t>P1.4 – Digital Practitioner Responsibilities</a:t>
            </a:r>
          </a:p>
        </p:txBody>
      </p:sp>
      <p:pic>
        <p:nvPicPr>
          <p:cNvPr id="2050" name="Picture 2" descr="Image result for school smartphone ap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08" b="20129"/>
          <a:stretch/>
        </p:blipFill>
        <p:spPr bwMode="auto">
          <a:xfrm>
            <a:off x="7596336" y="4784449"/>
            <a:ext cx="1296144" cy="181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9630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428" y="1052736"/>
            <a:ext cx="8729042" cy="5693866"/>
          </a:xfrm>
          <a:prstGeom prst="rect">
            <a:avLst/>
          </a:prstGeom>
        </p:spPr>
        <p:txBody>
          <a:bodyPr wrap="square">
            <a:spAutoFit/>
          </a:bodyPr>
          <a:lstStyle/>
          <a:p>
            <a:pPr>
              <a:buClr>
                <a:srgbClr val="C00000"/>
              </a:buClr>
              <a:buSzPct val="68000"/>
              <a:tabLst>
                <a:tab pos="722313" algn="l"/>
              </a:tabLst>
            </a:pPr>
            <a:r>
              <a:rPr lang="en-GB" sz="2800" b="1" dirty="0">
                <a:solidFill>
                  <a:srgbClr val="FF0000"/>
                </a:solidFill>
              </a:rPr>
              <a:t>P1.1 – Task 01 –</a:t>
            </a:r>
            <a:r>
              <a:rPr lang="en-GB" sz="2800" dirty="0">
                <a:solidFill>
                  <a:srgbClr val="FF0000"/>
                </a:solidFill>
              </a:rPr>
              <a:t> In context of Progress Solutions for Business, describe the technical characteristics of a Digital Practitioner.</a:t>
            </a:r>
          </a:p>
          <a:p>
            <a:pPr>
              <a:buClr>
                <a:srgbClr val="C00000"/>
              </a:buClr>
              <a:buSzPct val="68000"/>
              <a:tabLst>
                <a:tab pos="722313" algn="l"/>
              </a:tabLst>
            </a:pPr>
            <a:r>
              <a:rPr lang="en-GB" sz="2800" b="1" dirty="0" smtClean="0">
                <a:solidFill>
                  <a:srgbClr val="FF0000"/>
                </a:solidFill>
              </a:rPr>
              <a:t>P1.2 </a:t>
            </a:r>
            <a:r>
              <a:rPr lang="en-GB" sz="2800" b="1" dirty="0">
                <a:solidFill>
                  <a:srgbClr val="FF0000"/>
                </a:solidFill>
              </a:rPr>
              <a:t>– Task 02 –</a:t>
            </a:r>
            <a:r>
              <a:rPr lang="en-GB" sz="2800" dirty="0">
                <a:solidFill>
                  <a:srgbClr val="FF0000"/>
                </a:solidFill>
              </a:rPr>
              <a:t> In context of Progress Solutions for </a:t>
            </a:r>
            <a:br>
              <a:rPr lang="en-GB" sz="2800" dirty="0">
                <a:solidFill>
                  <a:srgbClr val="FF0000"/>
                </a:solidFill>
              </a:rPr>
            </a:br>
            <a:r>
              <a:rPr lang="en-GB" sz="2800" dirty="0">
                <a:solidFill>
                  <a:srgbClr val="FF0000"/>
                </a:solidFill>
              </a:rPr>
              <a:t>Business, describe the creativity characteristics of a Digital Practitioner.</a:t>
            </a:r>
          </a:p>
          <a:p>
            <a:pPr>
              <a:buClr>
                <a:srgbClr val="C00000"/>
              </a:buClr>
              <a:buSzPct val="68000"/>
              <a:tabLst>
                <a:tab pos="722313" algn="l"/>
              </a:tabLst>
            </a:pPr>
            <a:r>
              <a:rPr lang="en-GB" sz="2800" b="1" dirty="0" smtClean="0">
                <a:solidFill>
                  <a:srgbClr val="FF0000"/>
                </a:solidFill>
              </a:rPr>
              <a:t>P1.3 </a:t>
            </a:r>
            <a:r>
              <a:rPr lang="en-GB" sz="2800" b="1" dirty="0">
                <a:solidFill>
                  <a:srgbClr val="FF0000"/>
                </a:solidFill>
              </a:rPr>
              <a:t>– Task 03 –</a:t>
            </a:r>
            <a:r>
              <a:rPr lang="en-GB" sz="2800" dirty="0">
                <a:solidFill>
                  <a:srgbClr val="FF0000"/>
                </a:solidFill>
              </a:rPr>
              <a:t> In context of Progress Solutions for Business, describe the legal characteristics of a Digital Practitioner.</a:t>
            </a:r>
          </a:p>
          <a:p>
            <a:pPr>
              <a:buClr>
                <a:srgbClr val="C00000"/>
              </a:buClr>
              <a:buSzPct val="68000"/>
              <a:tabLst>
                <a:tab pos="722313" algn="l"/>
              </a:tabLst>
            </a:pPr>
            <a:r>
              <a:rPr lang="en-US" sz="2800" b="1" dirty="0" smtClean="0">
                <a:solidFill>
                  <a:srgbClr val="FF0000"/>
                </a:solidFill>
              </a:rPr>
              <a:t>P1.4 </a:t>
            </a:r>
            <a:r>
              <a:rPr lang="en-US" sz="2800" b="1" dirty="0">
                <a:solidFill>
                  <a:srgbClr val="FF0000"/>
                </a:solidFill>
              </a:rPr>
              <a:t>– Task 04 –</a:t>
            </a:r>
            <a:r>
              <a:rPr lang="en-US" sz="2800" dirty="0">
                <a:solidFill>
                  <a:srgbClr val="FF0000"/>
                </a:solidFill>
              </a:rPr>
              <a:t> Describe in context of a scenario, the </a:t>
            </a:r>
            <a:r>
              <a:rPr lang="en-US" sz="2800" dirty="0" smtClean="0">
                <a:solidFill>
                  <a:srgbClr val="FF0000"/>
                </a:solidFill>
              </a:rPr>
              <a:t>responsibilities </a:t>
            </a:r>
            <a:r>
              <a:rPr lang="en-US" sz="2800" dirty="0">
                <a:solidFill>
                  <a:srgbClr val="FF0000"/>
                </a:solidFill>
              </a:rPr>
              <a:t>of a Digital practitioner, in terms of support, </a:t>
            </a:r>
            <a:r>
              <a:rPr lang="en-US" sz="2800" dirty="0" smtClean="0">
                <a:solidFill>
                  <a:srgbClr val="FF0000"/>
                </a:solidFill>
              </a:rPr>
              <a:t>training</a:t>
            </a:r>
            <a:r>
              <a:rPr lang="en-US" sz="2800" dirty="0">
                <a:solidFill>
                  <a:srgbClr val="FF0000"/>
                </a:solidFill>
              </a:rPr>
              <a:t>, experience and business improvement.</a:t>
            </a:r>
          </a:p>
        </p:txBody>
      </p:sp>
      <p:sp>
        <p:nvSpPr>
          <p:cNvPr id="14" name="Title 2"/>
          <p:cNvSpPr>
            <a:spLocks noGrp="1"/>
          </p:cNvSpPr>
          <p:nvPr>
            <p:ph type="title"/>
          </p:nvPr>
        </p:nvSpPr>
        <p:spPr>
          <a:xfrm>
            <a:off x="35496" y="44624"/>
            <a:ext cx="7992888" cy="548680"/>
          </a:xfrm>
        </p:spPr>
        <p:txBody>
          <a:bodyPr>
            <a:noAutofit/>
          </a:bodyPr>
          <a:lstStyle/>
          <a:p>
            <a:pPr>
              <a:buClr>
                <a:srgbClr val="C00000"/>
              </a:buClr>
            </a:pPr>
            <a:r>
              <a:rPr lang="en-IE" sz="4000" dirty="0" smtClean="0"/>
              <a:t>LO1 – Assessment Criteria</a:t>
            </a:r>
            <a:endParaRPr lang="en-GB" sz="4000" dirty="0"/>
          </a:p>
        </p:txBody>
      </p:sp>
    </p:spTree>
    <p:extLst>
      <p:ext uri="{BB962C8B-B14F-4D97-AF65-F5344CB8AC3E}">
        <p14:creationId xmlns:p14="http://schemas.microsoft.com/office/powerpoint/2010/main" val="279414012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707147709"/>
              </p:ext>
            </p:extLst>
          </p:nvPr>
        </p:nvGraphicFramePr>
        <p:xfrm>
          <a:off x="251520" y="1124744"/>
          <a:ext cx="8640960" cy="5448300"/>
        </p:xfrm>
        <a:graphic>
          <a:graphicData uri="http://schemas.openxmlformats.org/drawingml/2006/table">
            <a:tbl>
              <a:tblPr firstRow="1" bandRow="1">
                <a:tableStyleId>{B301B821-A1FF-4177-AEE7-76D212191A09}</a:tableStyleId>
              </a:tblPr>
              <a:tblGrid>
                <a:gridCol w="1887941"/>
                <a:gridCol w="2432539"/>
                <a:gridCol w="2069474"/>
                <a:gridCol w="2251006"/>
              </a:tblGrid>
              <a:tr h="202312">
                <a:tc>
                  <a:txBody>
                    <a:bodyPr/>
                    <a:lstStyle/>
                    <a:p>
                      <a:pPr algn="ctr"/>
                      <a:r>
                        <a:rPr lang="en-GB" sz="1400" dirty="0" smtClean="0">
                          <a:latin typeface="Arial" panose="020B0604020202020204" pitchFamily="34" charset="0"/>
                          <a:cs typeface="Arial" panose="020B0604020202020204" pitchFamily="34" charset="0"/>
                        </a:rPr>
                        <a:t>The Learner will</a:t>
                      </a:r>
                      <a:endParaRPr lang="en-GB" sz="1400" b="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Pass</a:t>
                      </a:r>
                    </a:p>
                    <a:p>
                      <a:pPr algn="l"/>
                      <a:r>
                        <a:rPr lang="en-US" sz="1400" dirty="0" smtClean="0">
                          <a:latin typeface="Arial" panose="020B0604020202020204" pitchFamily="34" charset="0"/>
                          <a:cs typeface="Arial" panose="020B0604020202020204" pitchFamily="34" charset="0"/>
                        </a:rPr>
                        <a:t>The assessment criteria are the pass</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requirements for</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this unit.</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learner can:</a:t>
                      </a:r>
                      <a:endParaRPr lang="en-GB" sz="1400" b="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Merit</a:t>
                      </a:r>
                    </a:p>
                    <a:p>
                      <a:pPr algn="l"/>
                      <a:r>
                        <a:rPr lang="en-US" sz="1400" dirty="0" smtClean="0">
                          <a:latin typeface="Arial" panose="020B0604020202020204" pitchFamily="34" charset="0"/>
                          <a:cs typeface="Arial" panose="020B0604020202020204" pitchFamily="34" charset="0"/>
                        </a:rPr>
                        <a:t>To achieve a merit the</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evidence must show that, in</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addition to the pass criteria,</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learner is able to:</a:t>
                      </a:r>
                      <a:endParaRPr lang="en-GB" sz="1400" b="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Distinction</a:t>
                      </a:r>
                    </a:p>
                    <a:p>
                      <a:pPr algn="l"/>
                      <a:r>
                        <a:rPr lang="en-US" sz="1400" dirty="0" smtClean="0">
                          <a:latin typeface="Arial" panose="020B0604020202020204" pitchFamily="34" charset="0"/>
                          <a:cs typeface="Arial" panose="020B0604020202020204" pitchFamily="34" charset="0"/>
                        </a:rPr>
                        <a:t>To achieve a distinction the evidence must show that, in addition to the pass and merit criteria, the learner is able to:</a:t>
                      </a:r>
                      <a:endParaRPr lang="en-GB" sz="1400" b="0" dirty="0">
                        <a:latin typeface="Arial" panose="020B0604020202020204" pitchFamily="34" charset="0"/>
                        <a:cs typeface="Arial" panose="020B0604020202020204" pitchFamily="34" charset="0"/>
                      </a:endParaRPr>
                    </a:p>
                  </a:txBody>
                  <a:tcPr/>
                </a:tc>
              </a:tr>
              <a:tr h="534294">
                <a:tc>
                  <a:txBody>
                    <a:bodyPr/>
                    <a:lstStyle/>
                    <a:p>
                      <a:r>
                        <a:rPr kumimoji="0" lang="en-US" sz="1400" u="none" strike="noStrike" kern="1200" baseline="0" dirty="0" smtClean="0">
                          <a:latin typeface="Arial" panose="020B0604020202020204" pitchFamily="34" charset="0"/>
                          <a:cs typeface="Arial" panose="020B0604020202020204" pitchFamily="34" charset="0"/>
                        </a:rPr>
                        <a:t>1. Understand the role of the digital</a:t>
                      </a:r>
                    </a:p>
                    <a:p>
                      <a:r>
                        <a:rPr kumimoji="0" lang="en-US" sz="1400" u="none" strike="noStrike" kern="1200" baseline="0" dirty="0" smtClean="0">
                          <a:latin typeface="Arial" panose="020B0604020202020204" pitchFamily="34" charset="0"/>
                          <a:cs typeface="Arial" panose="020B0604020202020204" pitchFamily="34" charset="0"/>
                        </a:rPr>
                        <a:t>Business Practitioner</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P1: Describe how the digital business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practitioner supports business.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pPr algn="l"/>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pPr algn="l"/>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r>
              <a:tr h="822960">
                <a:tc>
                  <a:txBody>
                    <a:bodyPr/>
                    <a:lstStyle/>
                    <a:p>
                      <a:r>
                        <a:rPr kumimoji="0" lang="en-US" sz="1400" u="none" strike="noStrike" kern="1200" baseline="0" dirty="0" smtClean="0">
                          <a:latin typeface="Arial" panose="020B0604020202020204" pitchFamily="34" charset="0"/>
                          <a:cs typeface="Arial" panose="020B0604020202020204" pitchFamily="34" charset="0"/>
                        </a:rPr>
                        <a:t>2. Be able to design solutions to meet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P2: Design a solution to meet the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identified business need.</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D1: Justify how the design proposal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supports the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541020">
                <a:tc rowSpan="2">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3. Be able to present</a:t>
                      </a:r>
                    </a:p>
                    <a:p>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business solutions to</a:t>
                      </a:r>
                    </a:p>
                    <a:p>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stakeholders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P3: Create a prototype of the proposed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business solution.</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rowSpan="2">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M1: Modify the design in response to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stakeholder feedback.</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541020">
                <a:tc vMerge="1">
                  <a:txBody>
                    <a:bodyPr/>
                    <a:lstStyle/>
                    <a:p>
                      <a:endParaRPr lang="en-GB"/>
                    </a:p>
                  </a:txBody>
                  <a:tcPr/>
                </a:tc>
                <a:tc>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P4: Present the prototype to identified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stakeholders.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lang="en-GB"/>
                    </a:p>
                  </a:txBody>
                  <a:tcPr/>
                </a:tc>
                <a:tc vMerge="1">
                  <a:txBody>
                    <a:bodyPr/>
                    <a:lstStyle/>
                    <a:p>
                      <a:endParaRPr lang="en-GB"/>
                    </a:p>
                  </a:txBody>
                  <a:tcPr/>
                </a:tc>
              </a:tr>
              <a:tr h="0">
                <a:tc rowSpan="2">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4. Be able to use IT</a:t>
                      </a:r>
                    </a:p>
                    <a:p>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applications to meet</a:t>
                      </a:r>
                    </a:p>
                    <a:p>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P5: Create the proposed business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solution.</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rowSpan="2">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M2: Test the solution to confirm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functionality.</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rowSpan="2">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D2: Assess the appropriateness of the</a:t>
                      </a:r>
                    </a:p>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solution to the business need.</a:t>
                      </a:r>
                    </a:p>
                  </a:txBody>
                  <a:tcPr/>
                </a:tc>
              </a:tr>
              <a:tr h="457200">
                <a:tc vMerge="1">
                  <a:txBody>
                    <a:bodyPr/>
                    <a:lstStyle/>
                    <a:p>
                      <a:endParaRPr lang="en-GB"/>
                    </a:p>
                  </a:txBody>
                  <a:tcPr/>
                </a:tc>
                <a:tc>
                  <a:txBody>
                    <a:bodyPr/>
                    <a:lstStyle/>
                    <a:p>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P6: Gather feedback from stakeholders </a:t>
                      </a:r>
                      <a:r>
                        <a:rPr kumimoji="0"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of the proposed solution.</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408153980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LO1 – Learning Outcome</a:t>
            </a:r>
            <a:endParaRPr lang="en-GB" b="1" dirty="0" smtClean="0"/>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179512" y="1052736"/>
            <a:ext cx="8654642" cy="2123658"/>
          </a:xfrm>
          <a:prstGeom prst="rect">
            <a:avLst/>
          </a:prstGeom>
        </p:spPr>
        <p:txBody>
          <a:bodyPr wrap="square">
            <a:spAutoFit/>
          </a:bodyPr>
          <a:lstStyle/>
          <a:p>
            <a:r>
              <a:rPr lang="en-US" sz="2200" b="1" dirty="0"/>
              <a:t>Learning Outcome 1: </a:t>
            </a:r>
            <a:r>
              <a:rPr lang="en-US" sz="2200" dirty="0"/>
              <a:t>Understand the role of the digital business practitioner </a:t>
            </a:r>
          </a:p>
          <a:p>
            <a:r>
              <a:rPr lang="en-US" sz="2200" dirty="0"/>
              <a:t>Your task is to: produce an information guide to include with the application form for the post of a digital business practitioner in Progress Solutions for Business. This should tell an applicant for the post what a digital business practitioner does. </a:t>
            </a:r>
            <a:endParaRPr lang="en-US" sz="2200" dirty="0" smtClean="0"/>
          </a:p>
        </p:txBody>
      </p:sp>
      <p:graphicFrame>
        <p:nvGraphicFramePr>
          <p:cNvPr id="3" name="Table 2"/>
          <p:cNvGraphicFramePr>
            <a:graphicFrameLocks noGrp="1"/>
          </p:cNvGraphicFramePr>
          <p:nvPr>
            <p:extLst>
              <p:ext uri="{D42A27DB-BD31-4B8C-83A1-F6EECF244321}">
                <p14:modId xmlns:p14="http://schemas.microsoft.com/office/powerpoint/2010/main" val="3926497832"/>
              </p:ext>
            </p:extLst>
          </p:nvPr>
        </p:nvGraphicFramePr>
        <p:xfrm>
          <a:off x="251520" y="3212976"/>
          <a:ext cx="8582634" cy="3393440"/>
        </p:xfrm>
        <a:graphic>
          <a:graphicData uri="http://schemas.openxmlformats.org/drawingml/2006/table">
            <a:tbl>
              <a:tblPr firstRow="1" bandRow="1">
                <a:tableStyleId>{5C22544A-7EE6-4342-B048-85BDC9FD1C3A}</a:tableStyleId>
              </a:tblPr>
              <a:tblGrid>
                <a:gridCol w="3456384"/>
                <a:gridCol w="2520280"/>
                <a:gridCol w="2605970"/>
              </a:tblGrid>
              <a:tr h="370840">
                <a:tc>
                  <a:txBody>
                    <a:bodyPr/>
                    <a:lstStyle/>
                    <a:p>
                      <a:r>
                        <a:rPr lang="en-GB" dirty="0" smtClean="0">
                          <a:latin typeface="Arial" panose="020B0604020202020204" pitchFamily="34" charset="0"/>
                          <a:cs typeface="Arial" panose="020B0604020202020204" pitchFamily="34" charset="0"/>
                        </a:rPr>
                        <a:t>Pass</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Merit</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Distinction</a:t>
                      </a:r>
                      <a:endParaRPr lang="en-GB" dirty="0">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P1: Describe how the digital business practitioner supports business 	</a:t>
                      </a: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r>
              <a:tr h="370840">
                <a:tc gridSpan="3">
                  <a:txBody>
                    <a:bodyPr/>
                    <a:lstStyle/>
                    <a:p>
                      <a:r>
                        <a:rPr lang="en-GB" b="1" dirty="0" smtClean="0">
                          <a:latin typeface="Arial" panose="020B0604020202020204" pitchFamily="34" charset="0"/>
                          <a:cs typeface="Arial" panose="020B0604020202020204" pitchFamily="34" charset="0"/>
                        </a:rPr>
                        <a:t>Evidence</a:t>
                      </a:r>
                      <a:endParaRPr lang="en-GB"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r>
              <a:tr h="370840">
                <a:tc gridSpan="3">
                  <a:txBody>
                    <a:bodyPr/>
                    <a:lstStyle/>
                    <a:p>
                      <a:r>
                        <a:rPr kumimoji="0" lang="en-GB" sz="1800" b="1" i="0" u="none" strike="noStrike" kern="1200" baseline="0" dirty="0" smtClean="0">
                          <a:solidFill>
                            <a:schemeClr val="dk1"/>
                          </a:solidFill>
                          <a:latin typeface="Arial" panose="020B0604020202020204" pitchFamily="34" charset="0"/>
                          <a:ea typeface="+mn-ea"/>
                          <a:cs typeface="Arial" panose="020B0604020202020204" pitchFamily="34" charset="0"/>
                        </a:rPr>
                        <a:t>A detailed information guide. </a:t>
                      </a:r>
                      <a:endParaRPr kumimoji="0" lang="en-GB"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kumimoji="0" lang="en-GB" sz="1800" b="0" i="0" u="none" strike="noStrike" kern="1200" baseline="0" dirty="0" smtClean="0">
                          <a:solidFill>
                            <a:schemeClr val="dk1"/>
                          </a:solidFill>
                          <a:latin typeface="Arial" panose="020B0604020202020204" pitchFamily="34" charset="0"/>
                          <a:ea typeface="+mn-ea"/>
                          <a:cs typeface="Arial" panose="020B0604020202020204" pitchFamily="34" charset="0"/>
                        </a:rPr>
                        <a:t>This must include: </a:t>
                      </a:r>
                    </a:p>
                    <a:p>
                      <a:pPr marL="285750" indent="-285750">
                        <a:buFont typeface="Wingdings" panose="05000000000000000000" pitchFamily="2" charset="2"/>
                        <a:buChar char="§"/>
                      </a:pPr>
                      <a:r>
                        <a:rPr kumimoji="0"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a description of how the digital business practitioner supports business; </a:t>
                      </a:r>
                    </a:p>
                    <a:p>
                      <a:pPr marL="285750" indent="-285750">
                        <a:buFont typeface="Wingdings" panose="05000000000000000000" pitchFamily="2" charset="2"/>
                        <a:buChar char="§"/>
                      </a:pPr>
                      <a:r>
                        <a:rPr kumimoji="0" lang="en-GB" sz="1800" b="0" i="0" u="none" strike="noStrike" kern="1200" baseline="0" dirty="0" smtClean="0">
                          <a:solidFill>
                            <a:schemeClr val="dk1"/>
                          </a:solidFill>
                          <a:latin typeface="Arial" panose="020B0604020202020204" pitchFamily="34" charset="0"/>
                          <a:ea typeface="+mn-ea"/>
                          <a:cs typeface="Arial" panose="020B0604020202020204" pitchFamily="34" charset="0"/>
                        </a:rPr>
                        <a:t>what the role means; </a:t>
                      </a:r>
                    </a:p>
                    <a:p>
                      <a:pPr marL="285750" indent="-285750">
                        <a:buFont typeface="Wingdings" panose="05000000000000000000" pitchFamily="2" charset="2"/>
                        <a:buChar char="§"/>
                      </a:pPr>
                      <a:r>
                        <a:rPr kumimoji="0"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what the characteristics and responsibilities of a digital business practitioner are. </a:t>
                      </a:r>
                    </a:p>
                  </a:txBody>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27160670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02088"/>
            <a:ext cx="8712968" cy="5078313"/>
          </a:xfrm>
          <a:prstGeom prst="rect">
            <a:avLst/>
          </a:prstGeom>
        </p:spPr>
        <p:txBody>
          <a:bodyPr wrap="square">
            <a:spAutoFit/>
          </a:bodyPr>
          <a:lstStyle/>
          <a:p>
            <a:r>
              <a:rPr lang="en-US" sz="3600" b="1" dirty="0" smtClean="0"/>
              <a:t>P1</a:t>
            </a:r>
            <a:r>
              <a:rPr lang="en-US" sz="3600" dirty="0" smtClean="0"/>
              <a:t> - </a:t>
            </a:r>
            <a:r>
              <a:rPr lang="en-US" sz="3600" dirty="0"/>
              <a:t>The learner is required to describe how the digital business practitioner supports business. The learner will need to undertake some investigation of</a:t>
            </a:r>
          </a:p>
          <a:p>
            <a:r>
              <a:rPr lang="en-US" sz="3600" dirty="0"/>
              <a:t>what the role means and consider the characteristics and responsibilities. The evidence could be in the form of a detailed careers guide or a presentation</a:t>
            </a:r>
          </a:p>
          <a:p>
            <a:r>
              <a:rPr lang="en-GB" sz="3600" dirty="0"/>
              <a:t>with detailed speaker notes.</a:t>
            </a:r>
            <a:endParaRPr lang="en-GB" sz="3600" dirty="0" smtClean="0">
              <a:latin typeface="Arial" panose="020B0604020202020204" pitchFamily="34" charset="0"/>
              <a:cs typeface="Arial" panose="020B0604020202020204" pitchFamily="34" charset="0"/>
            </a:endParaRPr>
          </a:p>
        </p:txBody>
      </p:sp>
      <p:sp>
        <p:nvSpPr>
          <p:cNvPr id="6" name="Title 1"/>
          <p:cNvSpPr txBox="1">
            <a:spLocks/>
          </p:cNvSpPr>
          <p:nvPr/>
        </p:nvSpPr>
        <p:spPr>
          <a:xfrm>
            <a:off x="35496" y="0"/>
            <a:ext cx="7704856"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800" dirty="0"/>
              <a:t>Assessment Criterion </a:t>
            </a:r>
            <a:r>
              <a:rPr lang="en-GB" sz="4800" dirty="0" smtClean="0"/>
              <a:t>P1</a:t>
            </a:r>
            <a:endParaRPr lang="en-GB" sz="8800" dirty="0"/>
          </a:p>
        </p:txBody>
      </p:sp>
    </p:spTree>
    <p:extLst>
      <p:ext uri="{BB962C8B-B14F-4D97-AF65-F5344CB8AC3E}">
        <p14:creationId xmlns:p14="http://schemas.microsoft.com/office/powerpoint/2010/main" val="76135505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6341"/>
            <a:ext cx="8712968" cy="5813899"/>
          </a:xfrm>
          <a:prstGeom prst="rect">
            <a:avLst/>
          </a:prstGeom>
        </p:spPr>
        <p:txBody>
          <a:bodyPr wrap="square">
            <a:spAutoFit/>
          </a:bodyPr>
          <a:lstStyle/>
          <a:p>
            <a:pPr>
              <a:tabLst>
                <a:tab pos="360363" algn="l"/>
                <a:tab pos="722313" algn="l"/>
              </a:tabLst>
            </a:pPr>
            <a:r>
              <a:rPr lang="en-US" sz="1420" b="1" dirty="0"/>
              <a:t>1.1. Characteristics of a digital practitioner, i.e.:</a:t>
            </a:r>
          </a:p>
          <a:p>
            <a:pPr marL="439738" indent="-171450">
              <a:buFont typeface="Wingdings" panose="05000000000000000000" pitchFamily="2" charset="2"/>
              <a:buChar char="§"/>
              <a:tabLst>
                <a:tab pos="360363" algn="l"/>
                <a:tab pos="722313" algn="l"/>
              </a:tabLst>
            </a:pPr>
            <a:r>
              <a:rPr lang="en-US" sz="1420" dirty="0" smtClean="0"/>
              <a:t>responsive </a:t>
            </a:r>
            <a:r>
              <a:rPr lang="en-US" sz="1420" dirty="0"/>
              <a:t>to change (e.g. emerging technologies, methods </a:t>
            </a:r>
            <a:r>
              <a:rPr lang="en-US" sz="1420" dirty="0" smtClean="0"/>
              <a:t>of </a:t>
            </a:r>
            <a:r>
              <a:rPr lang="en-GB" sz="1420" dirty="0" smtClean="0"/>
              <a:t>working</a:t>
            </a:r>
            <a:r>
              <a:rPr lang="en-GB" sz="1420" dirty="0"/>
              <a:t>)</a:t>
            </a:r>
          </a:p>
          <a:p>
            <a:pPr marL="439738" indent="-171450">
              <a:buFont typeface="Wingdings" panose="05000000000000000000" pitchFamily="2" charset="2"/>
              <a:buChar char="§"/>
              <a:tabLst>
                <a:tab pos="360363" algn="l"/>
                <a:tab pos="722313" algn="l"/>
              </a:tabLst>
            </a:pPr>
            <a:r>
              <a:rPr lang="en-US" sz="1420" dirty="0" smtClean="0"/>
              <a:t>keeps </a:t>
            </a:r>
            <a:r>
              <a:rPr lang="en-US" sz="1420" dirty="0"/>
              <a:t>an open mind to possible developments</a:t>
            </a:r>
          </a:p>
          <a:p>
            <a:pPr marL="439738" indent="-171450">
              <a:buFont typeface="Wingdings" panose="05000000000000000000" pitchFamily="2" charset="2"/>
              <a:buChar char="§"/>
              <a:tabLst>
                <a:tab pos="360363" algn="l"/>
                <a:tab pos="722313" algn="l"/>
              </a:tabLst>
            </a:pPr>
            <a:r>
              <a:rPr lang="en-US" sz="1420" dirty="0" smtClean="0"/>
              <a:t>strives </a:t>
            </a:r>
            <a:r>
              <a:rPr lang="en-US" sz="1420" dirty="0"/>
              <a:t>to be competent in a range of technology (generic, </a:t>
            </a:r>
            <a:r>
              <a:rPr lang="en-US" sz="1420" dirty="0" smtClean="0"/>
              <a:t>e.g. spreadsheets</a:t>
            </a:r>
            <a:r>
              <a:rPr lang="en-US" sz="1420" dirty="0"/>
              <a:t>, presentation software, database and </a:t>
            </a:r>
            <a:r>
              <a:rPr lang="en-US" sz="1420" dirty="0" smtClean="0"/>
              <a:t>specific, e.g</a:t>
            </a:r>
            <a:r>
              <a:rPr lang="en-US" sz="1420" dirty="0"/>
              <a:t>. social media for business purposes, web creation </a:t>
            </a:r>
            <a:r>
              <a:rPr lang="en-US" sz="1420" dirty="0" smtClean="0"/>
              <a:t>or </a:t>
            </a:r>
            <a:r>
              <a:rPr lang="en-GB" sz="1420" dirty="0" smtClean="0"/>
              <a:t>website </a:t>
            </a:r>
            <a:r>
              <a:rPr lang="en-GB" sz="1420" dirty="0"/>
              <a:t>enhancement)</a:t>
            </a:r>
          </a:p>
          <a:p>
            <a:pPr marL="439738" indent="-171450">
              <a:buFont typeface="Wingdings" panose="05000000000000000000" pitchFamily="2" charset="2"/>
              <a:buChar char="§"/>
              <a:tabLst>
                <a:tab pos="360363" algn="l"/>
                <a:tab pos="722313" algn="l"/>
              </a:tabLst>
            </a:pPr>
            <a:r>
              <a:rPr lang="en-US" sz="1420" dirty="0" smtClean="0"/>
              <a:t>aware </a:t>
            </a:r>
            <a:r>
              <a:rPr lang="en-US" sz="1420" dirty="0"/>
              <a:t>of rights and responsibilities when using IT (e.g. </a:t>
            </a:r>
            <a:r>
              <a:rPr lang="en-US" sz="1420" dirty="0" smtClean="0"/>
              <a:t>Data Protection </a:t>
            </a:r>
            <a:r>
              <a:rPr lang="en-US" sz="1420" dirty="0"/>
              <a:t>Act 1998, Computer Misuse Act 2000, Police </a:t>
            </a:r>
            <a:r>
              <a:rPr lang="en-US" sz="1420" dirty="0" smtClean="0"/>
              <a:t>Act 2010</a:t>
            </a:r>
            <a:r>
              <a:rPr lang="en-US" sz="1420" dirty="0"/>
              <a:t>, Equality Act 2010, Copyright, Designs and Patents </a:t>
            </a:r>
            <a:r>
              <a:rPr lang="en-US" sz="1420" dirty="0" smtClean="0"/>
              <a:t>Act 1998</a:t>
            </a:r>
            <a:r>
              <a:rPr lang="en-US" sz="1420" dirty="0"/>
              <a:t>, Health and Safety at Work Act 1974, </a:t>
            </a:r>
            <a:r>
              <a:rPr lang="en-US" sz="1420" dirty="0" smtClean="0"/>
              <a:t>EU-USA </a:t>
            </a:r>
            <a:r>
              <a:rPr lang="en-GB" sz="1420" dirty="0" smtClean="0"/>
              <a:t>Agreement </a:t>
            </a:r>
            <a:r>
              <a:rPr lang="en-GB" sz="1420" dirty="0"/>
              <a:t>on Data Protection)</a:t>
            </a:r>
          </a:p>
          <a:p>
            <a:pPr marL="439738" indent="-171450">
              <a:buFont typeface="Wingdings" panose="05000000000000000000" pitchFamily="2" charset="2"/>
              <a:buChar char="§"/>
              <a:tabLst>
                <a:tab pos="360363" algn="l"/>
                <a:tab pos="722313" algn="l"/>
              </a:tabLst>
            </a:pPr>
            <a:r>
              <a:rPr lang="en-US" sz="1420" dirty="0" smtClean="0"/>
              <a:t>facilitator </a:t>
            </a:r>
            <a:r>
              <a:rPr lang="en-US" sz="1420" dirty="0"/>
              <a:t>for business use of IT</a:t>
            </a:r>
          </a:p>
          <a:p>
            <a:pPr marL="439738" indent="-171450">
              <a:buFont typeface="Wingdings" panose="05000000000000000000" pitchFamily="2" charset="2"/>
              <a:buChar char="§"/>
              <a:tabLst>
                <a:tab pos="360363" algn="l"/>
                <a:tab pos="722313" algn="l"/>
              </a:tabLst>
            </a:pPr>
            <a:r>
              <a:rPr lang="en-GB" sz="1420" dirty="0" smtClean="0"/>
              <a:t>reflects </a:t>
            </a:r>
            <a:r>
              <a:rPr lang="en-GB" sz="1420" dirty="0"/>
              <a:t>on best practice.</a:t>
            </a:r>
          </a:p>
          <a:p>
            <a:pPr>
              <a:tabLst>
                <a:tab pos="360363" algn="l"/>
                <a:tab pos="722313" algn="l"/>
              </a:tabLst>
            </a:pPr>
            <a:r>
              <a:rPr lang="en-GB" sz="1420" b="1" dirty="0"/>
              <a:t>1.2. Responsibilities, e.g.:</a:t>
            </a:r>
          </a:p>
          <a:p>
            <a:pPr marL="439738" indent="-171450">
              <a:buFont typeface="Wingdings" panose="05000000000000000000" pitchFamily="2" charset="2"/>
              <a:buChar char="§"/>
              <a:tabLst>
                <a:tab pos="360363" algn="l"/>
                <a:tab pos="722313" algn="l"/>
              </a:tabLst>
            </a:pPr>
            <a:r>
              <a:rPr lang="en-GB" sz="1420" dirty="0" smtClean="0"/>
              <a:t>supporting </a:t>
            </a:r>
            <a:r>
              <a:rPr lang="en-GB" sz="1420" dirty="0"/>
              <a:t>non-IT specialists, i.e</a:t>
            </a:r>
            <a:r>
              <a:rPr lang="en-GB" sz="1420" dirty="0" smtClean="0"/>
              <a:t>.: </a:t>
            </a:r>
          </a:p>
          <a:p>
            <a:pPr marL="628650" lvl="1" indent="-171450">
              <a:buFont typeface="Courier New" panose="02070309020205020404" pitchFamily="49" charset="0"/>
              <a:buChar char="o"/>
              <a:tabLst>
                <a:tab pos="360363" algn="l"/>
                <a:tab pos="722313" algn="l"/>
              </a:tabLst>
            </a:pPr>
            <a:r>
              <a:rPr lang="en-US" sz="1420" dirty="0" smtClean="0"/>
              <a:t>innovations </a:t>
            </a:r>
            <a:r>
              <a:rPr lang="en-US" sz="1420" dirty="0"/>
              <a:t>relevant to the business, i.e</a:t>
            </a:r>
            <a:r>
              <a:rPr lang="en-US" sz="1420" dirty="0" smtClean="0"/>
              <a:t>.:</a:t>
            </a:r>
          </a:p>
          <a:p>
            <a:pPr marL="901700" lvl="2" indent="-171450">
              <a:buFont typeface="Wingdings" panose="05000000000000000000" pitchFamily="2" charset="2"/>
              <a:buChar char="ü"/>
              <a:tabLst>
                <a:tab pos="360363" algn="l"/>
                <a:tab pos="722313" algn="l"/>
              </a:tabLst>
            </a:pPr>
            <a:r>
              <a:rPr lang="en-US" sz="1420" dirty="0" smtClean="0"/>
              <a:t>new </a:t>
            </a:r>
            <a:r>
              <a:rPr lang="en-US" sz="1420" dirty="0"/>
              <a:t>business opportunities (e.g. using web and </a:t>
            </a:r>
            <a:r>
              <a:rPr lang="en-US" sz="1420" dirty="0" smtClean="0"/>
              <a:t>mobile </a:t>
            </a:r>
            <a:r>
              <a:rPr lang="en-GB" sz="1420" dirty="0" smtClean="0"/>
              <a:t>technology)</a:t>
            </a:r>
          </a:p>
          <a:p>
            <a:pPr marL="901700" lvl="2" indent="-171450">
              <a:buFont typeface="Wingdings" panose="05000000000000000000" pitchFamily="2" charset="2"/>
              <a:buChar char="ü"/>
              <a:tabLst>
                <a:tab pos="360363" algn="l"/>
                <a:tab pos="722313" algn="l"/>
              </a:tabLst>
            </a:pPr>
            <a:r>
              <a:rPr lang="en-US" sz="1420" dirty="0" smtClean="0"/>
              <a:t>new </a:t>
            </a:r>
            <a:r>
              <a:rPr lang="en-US" sz="1420" dirty="0"/>
              <a:t>IT innovations (e.g. aiding the introduction of: </a:t>
            </a:r>
            <a:r>
              <a:rPr lang="en-US" sz="1420" dirty="0" smtClean="0"/>
              <a:t>faster broadband</a:t>
            </a:r>
            <a:r>
              <a:rPr lang="en-US" sz="1420" dirty="0"/>
              <a:t>, new mobile applications, improvements </a:t>
            </a:r>
            <a:r>
              <a:rPr lang="en-US" sz="1420" dirty="0" smtClean="0"/>
              <a:t>to web </a:t>
            </a:r>
            <a:r>
              <a:rPr lang="en-US" sz="1420" dirty="0"/>
              <a:t>design, new hardware and </a:t>
            </a:r>
            <a:r>
              <a:rPr lang="en-US" sz="1420" dirty="0" smtClean="0"/>
              <a:t>software)</a:t>
            </a:r>
          </a:p>
          <a:p>
            <a:pPr marL="628650" lvl="1" indent="-171450">
              <a:buFont typeface="Courier New" panose="02070309020205020404" pitchFamily="49" charset="0"/>
              <a:buChar char="o"/>
              <a:tabLst>
                <a:tab pos="360363" algn="l"/>
                <a:tab pos="722313" algn="l"/>
              </a:tabLst>
            </a:pPr>
            <a:r>
              <a:rPr lang="en-US" sz="1420" dirty="0" smtClean="0"/>
              <a:t>how </a:t>
            </a:r>
            <a:r>
              <a:rPr lang="en-US" sz="1420" dirty="0"/>
              <a:t>to use current and new technologies as they </a:t>
            </a:r>
            <a:r>
              <a:rPr lang="en-US" sz="1420" dirty="0" smtClean="0"/>
              <a:t>become available</a:t>
            </a:r>
            <a:r>
              <a:rPr lang="en-US" sz="1420" dirty="0"/>
              <a:t>, e.g. help businesses use these to </a:t>
            </a:r>
            <a:r>
              <a:rPr lang="en-US" sz="1420" dirty="0" smtClean="0"/>
              <a:t>improve </a:t>
            </a:r>
            <a:r>
              <a:rPr lang="en-GB" sz="1420" dirty="0" smtClean="0"/>
              <a:t>productivity</a:t>
            </a:r>
            <a:endParaRPr lang="en-GB" sz="1420" dirty="0"/>
          </a:p>
          <a:p>
            <a:pPr marL="439738" indent="-171450">
              <a:buFont typeface="Wingdings" panose="05000000000000000000" pitchFamily="2" charset="2"/>
              <a:buChar char="§"/>
              <a:tabLst>
                <a:tab pos="360363" algn="l"/>
                <a:tab pos="722313" algn="l"/>
              </a:tabLst>
            </a:pPr>
            <a:r>
              <a:rPr lang="en-US" sz="1420" dirty="0" smtClean="0"/>
              <a:t>being </a:t>
            </a:r>
            <a:r>
              <a:rPr lang="en-US" sz="1420" dirty="0"/>
              <a:t>able to explain what IT is available without resorting </a:t>
            </a:r>
            <a:r>
              <a:rPr lang="en-US" sz="1420" dirty="0" smtClean="0"/>
              <a:t>to </a:t>
            </a:r>
            <a:r>
              <a:rPr lang="en-GB" sz="1420" dirty="0" smtClean="0"/>
              <a:t>jargon</a:t>
            </a:r>
            <a:endParaRPr lang="en-GB" sz="1420" dirty="0"/>
          </a:p>
          <a:p>
            <a:pPr marL="439738" indent="-171450">
              <a:buFont typeface="Wingdings" panose="05000000000000000000" pitchFamily="2" charset="2"/>
              <a:buChar char="§"/>
              <a:tabLst>
                <a:tab pos="360363" algn="l"/>
                <a:tab pos="722313" algn="l"/>
              </a:tabLst>
            </a:pPr>
            <a:r>
              <a:rPr lang="en-US" sz="1420" dirty="0" smtClean="0"/>
              <a:t>having </a:t>
            </a:r>
            <a:r>
              <a:rPr lang="en-US" sz="1420" dirty="0"/>
              <a:t>relevant experience and understanding of a </a:t>
            </a:r>
            <a:r>
              <a:rPr lang="en-US" sz="1420" dirty="0" smtClean="0"/>
              <a:t>particular business </a:t>
            </a:r>
            <a:r>
              <a:rPr lang="en-US" sz="1420" dirty="0"/>
              <a:t>or business area (e.g. business functional areas </a:t>
            </a:r>
            <a:r>
              <a:rPr lang="en-US" sz="1420" dirty="0" smtClean="0"/>
              <a:t>such as </a:t>
            </a:r>
            <a:r>
              <a:rPr lang="en-US" sz="1420" dirty="0"/>
              <a:t>Human Resources, Production, Finance, Sales, </a:t>
            </a:r>
            <a:r>
              <a:rPr lang="en-US" sz="1420" dirty="0" smtClean="0"/>
              <a:t>Purchasing, </a:t>
            </a:r>
            <a:r>
              <a:rPr lang="en-GB" sz="1420" dirty="0" smtClean="0"/>
              <a:t>etc</a:t>
            </a:r>
            <a:r>
              <a:rPr lang="en-GB" sz="1420" dirty="0"/>
              <a:t>.)</a:t>
            </a:r>
          </a:p>
          <a:p>
            <a:pPr marL="439738" indent="-171450">
              <a:buFont typeface="Wingdings" panose="05000000000000000000" pitchFamily="2" charset="2"/>
              <a:buChar char="§"/>
              <a:tabLst>
                <a:tab pos="360363" algn="l"/>
                <a:tab pos="722313" algn="l"/>
              </a:tabLst>
            </a:pPr>
            <a:r>
              <a:rPr lang="en-US" sz="1420" dirty="0" smtClean="0"/>
              <a:t>remaining </a:t>
            </a:r>
            <a:r>
              <a:rPr lang="en-US" sz="1420" dirty="0"/>
              <a:t>up to date in business practice (e.g. remote </a:t>
            </a:r>
            <a:r>
              <a:rPr lang="en-US" sz="1420" dirty="0" smtClean="0"/>
              <a:t>working, </a:t>
            </a:r>
            <a:r>
              <a:rPr lang="en-GB" sz="1420" dirty="0" smtClean="0"/>
              <a:t>remote </a:t>
            </a:r>
            <a:r>
              <a:rPr lang="en-GB" sz="1420" dirty="0"/>
              <a:t>control of facilities)</a:t>
            </a:r>
          </a:p>
          <a:p>
            <a:pPr marL="439738" indent="-171450">
              <a:buFont typeface="Wingdings" panose="05000000000000000000" pitchFamily="2" charset="2"/>
              <a:buChar char="§"/>
              <a:tabLst>
                <a:tab pos="360363" algn="l"/>
                <a:tab pos="722313" algn="l"/>
              </a:tabLst>
            </a:pPr>
            <a:r>
              <a:rPr lang="en-US" sz="1420" dirty="0" smtClean="0"/>
              <a:t>contributing </a:t>
            </a:r>
            <a:r>
              <a:rPr lang="en-US" sz="1420" dirty="0"/>
              <a:t>to the improvement of business practice </a:t>
            </a:r>
            <a:r>
              <a:rPr lang="en-US" sz="1420" dirty="0" smtClean="0"/>
              <a:t>through the </a:t>
            </a:r>
            <a:r>
              <a:rPr lang="en-US" sz="1420" dirty="0"/>
              <a:t>use of IT to aid business improvement (e.g. participate </a:t>
            </a:r>
            <a:r>
              <a:rPr lang="en-US" sz="1420" dirty="0" smtClean="0"/>
              <a:t>I project </a:t>
            </a:r>
            <a:r>
              <a:rPr lang="en-US" sz="1420" dirty="0"/>
              <a:t>management, project design such as new </a:t>
            </a:r>
            <a:r>
              <a:rPr lang="en-US" sz="1420" dirty="0" smtClean="0"/>
              <a:t>networks, hardware </a:t>
            </a:r>
            <a:r>
              <a:rPr lang="en-US" sz="1420" dirty="0"/>
              <a:t>and software installation and upgrade, </a:t>
            </a:r>
            <a:r>
              <a:rPr lang="en-US" sz="1420" dirty="0" smtClean="0"/>
              <a:t>development of </a:t>
            </a:r>
            <a:r>
              <a:rPr lang="en-US" sz="1420" dirty="0"/>
              <a:t>new uses for the IT).</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dirty="0" smtClean="0"/>
              <a:t>LO1 - Assessment Criterion</a:t>
            </a:r>
            <a:endParaRPr lang="en-GB" sz="4000" dirty="0" smtClean="0"/>
          </a:p>
        </p:txBody>
      </p:sp>
    </p:spTree>
    <p:extLst>
      <p:ext uri="{BB962C8B-B14F-4D97-AF65-F5344CB8AC3E}">
        <p14:creationId xmlns:p14="http://schemas.microsoft.com/office/powerpoint/2010/main" val="48068008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6341"/>
            <a:ext cx="8712968" cy="5678478"/>
          </a:xfrm>
          <a:prstGeom prst="rect">
            <a:avLst/>
          </a:prstGeom>
        </p:spPr>
        <p:txBody>
          <a:bodyPr wrap="square">
            <a:spAutoFit/>
          </a:bodyPr>
          <a:lstStyle/>
          <a:p>
            <a:r>
              <a:rPr lang="en-US" sz="1400" dirty="0"/>
              <a:t>IT applications are commonly found in businesses. Digital practitioners play an important role in supporting businesses. You will design and create a business solution in conjunction with a stakeholder. </a:t>
            </a:r>
          </a:p>
          <a:p>
            <a:r>
              <a:rPr lang="en-GB" sz="1400" b="1" dirty="0"/>
              <a:t>Progress Solutions for Business </a:t>
            </a:r>
            <a:endParaRPr lang="en-GB" sz="1400" dirty="0"/>
          </a:p>
          <a:p>
            <a:r>
              <a:rPr lang="en-US" sz="1400" dirty="0"/>
              <a:t>Progress Solutions for Business is an existing organisation that offers administration services for businesses and organisations, as well as creating business solutions. The staff consists of: </a:t>
            </a:r>
          </a:p>
          <a:p>
            <a:pPr marL="171450" indent="-171450">
              <a:buFont typeface="Wingdings" panose="05000000000000000000" pitchFamily="2" charset="2"/>
              <a:buChar char="§"/>
            </a:pPr>
            <a:r>
              <a:rPr lang="en-US" sz="1400" dirty="0" smtClean="0"/>
              <a:t>a </a:t>
            </a:r>
            <a:r>
              <a:rPr lang="en-US" sz="1400" dirty="0"/>
              <a:t>manager who has overall control of the organisation and also markets Progress Solutions for Business to external clients; </a:t>
            </a:r>
          </a:p>
          <a:p>
            <a:pPr marL="171450" indent="-171450">
              <a:buFont typeface="Wingdings" panose="05000000000000000000" pitchFamily="2" charset="2"/>
              <a:buChar char="§"/>
            </a:pPr>
            <a:r>
              <a:rPr lang="en-US" sz="1400" dirty="0" smtClean="0"/>
              <a:t>a </a:t>
            </a:r>
            <a:r>
              <a:rPr lang="en-US" sz="1400" dirty="0"/>
              <a:t>supervisor who oversees the work of the administrative staff; </a:t>
            </a:r>
          </a:p>
          <a:p>
            <a:pPr marL="171450" indent="-171450">
              <a:buFont typeface="Wingdings" panose="05000000000000000000" pitchFamily="2" charset="2"/>
              <a:buChar char="§"/>
            </a:pPr>
            <a:r>
              <a:rPr lang="en-US" sz="1400" dirty="0" smtClean="0"/>
              <a:t>six </a:t>
            </a:r>
            <a:r>
              <a:rPr lang="en-US" sz="1400" dirty="0"/>
              <a:t>administrative staff who provide the administration services. </a:t>
            </a:r>
            <a:endParaRPr lang="en-US" sz="1400" dirty="0" smtClean="0"/>
          </a:p>
          <a:p>
            <a:endParaRPr lang="en-GB" sz="800" dirty="0" smtClean="0"/>
          </a:p>
          <a:p>
            <a:r>
              <a:rPr lang="en-US" sz="1400" dirty="0" smtClean="0"/>
              <a:t>It </a:t>
            </a:r>
            <a:r>
              <a:rPr lang="en-US" sz="1400" dirty="0"/>
              <a:t>provides the following services: </a:t>
            </a:r>
          </a:p>
          <a:p>
            <a:pPr marL="171450" indent="-171450">
              <a:buFont typeface="Wingdings" panose="05000000000000000000" pitchFamily="2" charset="2"/>
              <a:buChar char="§"/>
            </a:pPr>
            <a:r>
              <a:rPr lang="en-US" sz="1400" dirty="0" smtClean="0"/>
              <a:t>word </a:t>
            </a:r>
            <a:r>
              <a:rPr lang="en-US" sz="1400" dirty="0"/>
              <a:t>processing of reports and letters; </a:t>
            </a:r>
          </a:p>
          <a:p>
            <a:pPr marL="171450" indent="-171450">
              <a:buFont typeface="Wingdings" panose="05000000000000000000" pitchFamily="2" charset="2"/>
              <a:buChar char="§"/>
            </a:pPr>
            <a:r>
              <a:rPr lang="en-US" sz="1400" dirty="0" smtClean="0"/>
              <a:t>production </a:t>
            </a:r>
            <a:r>
              <a:rPr lang="en-US" sz="1400" dirty="0"/>
              <a:t>of leaflets and brochures with graphical images; </a:t>
            </a:r>
          </a:p>
          <a:p>
            <a:pPr marL="171450" indent="-171450">
              <a:buFont typeface="Wingdings" panose="05000000000000000000" pitchFamily="2" charset="2"/>
              <a:buChar char="§"/>
            </a:pPr>
            <a:r>
              <a:rPr lang="en-US" sz="1400" dirty="0" smtClean="0"/>
              <a:t>creation </a:t>
            </a:r>
            <a:r>
              <a:rPr lang="en-US" sz="1400" dirty="0"/>
              <a:t>of presentations which could include graphical images, video and audio clips </a:t>
            </a:r>
            <a:r>
              <a:rPr lang="en-US" sz="1400" dirty="0" smtClean="0"/>
              <a:t>and animations</a:t>
            </a:r>
            <a:r>
              <a:rPr lang="en-US" sz="1400" dirty="0"/>
              <a:t>; </a:t>
            </a:r>
          </a:p>
          <a:p>
            <a:pPr marL="171450" indent="-171450">
              <a:buFont typeface="Wingdings" panose="05000000000000000000" pitchFamily="2" charset="2"/>
              <a:buChar char="§"/>
            </a:pPr>
            <a:r>
              <a:rPr lang="en-GB" sz="1400" dirty="0" smtClean="0"/>
              <a:t>spreadsheet </a:t>
            </a:r>
            <a:r>
              <a:rPr lang="en-GB" sz="1400" dirty="0"/>
              <a:t>solutions; </a:t>
            </a:r>
          </a:p>
          <a:p>
            <a:pPr marL="171450" indent="-171450">
              <a:buFont typeface="Wingdings" panose="05000000000000000000" pitchFamily="2" charset="2"/>
              <a:buChar char="§"/>
            </a:pPr>
            <a:r>
              <a:rPr lang="en-GB" sz="1400" dirty="0" smtClean="0"/>
              <a:t>database </a:t>
            </a:r>
            <a:r>
              <a:rPr lang="en-GB" sz="1400" dirty="0"/>
              <a:t>solutions; </a:t>
            </a:r>
          </a:p>
          <a:p>
            <a:pPr marL="171450" indent="-171450">
              <a:buFont typeface="Wingdings" panose="05000000000000000000" pitchFamily="2" charset="2"/>
              <a:buChar char="§"/>
            </a:pPr>
            <a:r>
              <a:rPr lang="en-GB" sz="1400" dirty="0" smtClean="0"/>
              <a:t>website </a:t>
            </a:r>
            <a:r>
              <a:rPr lang="en-GB" sz="1400" dirty="0"/>
              <a:t>creations; </a:t>
            </a:r>
          </a:p>
          <a:p>
            <a:pPr marL="171450" indent="-171450">
              <a:buFont typeface="Wingdings" panose="05000000000000000000" pitchFamily="2" charset="2"/>
              <a:buChar char="§"/>
            </a:pPr>
            <a:r>
              <a:rPr lang="en-GB" sz="1400" dirty="0" smtClean="0"/>
              <a:t>social </a:t>
            </a:r>
            <a:r>
              <a:rPr lang="en-GB" sz="1400" dirty="0"/>
              <a:t>media consultancy; </a:t>
            </a:r>
          </a:p>
          <a:p>
            <a:pPr marL="171450" indent="-171450">
              <a:buFont typeface="Wingdings" panose="05000000000000000000" pitchFamily="2" charset="2"/>
              <a:buChar char="§"/>
            </a:pPr>
            <a:r>
              <a:rPr lang="en-GB" sz="1400" dirty="0" smtClean="0"/>
              <a:t>business </a:t>
            </a:r>
            <a:r>
              <a:rPr lang="en-GB" sz="1400" dirty="0"/>
              <a:t>IT applications. </a:t>
            </a:r>
          </a:p>
          <a:p>
            <a:endParaRPr lang="en-GB" sz="800" dirty="0"/>
          </a:p>
          <a:p>
            <a:r>
              <a:rPr lang="en-US" sz="1400" dirty="0"/>
              <a:t>A client, Westwood Recruitment Services (WRS), is an employment agency which specialises in providing staff for the hospitality industry. The agency has vetted the CVs supplied to them by applicants to match these with a potential job role e.g. chef. When an employer has a vacancy for a job such as a chef, WRS will let applicants know about the job role and find out if they wish to be interviewed for the position. WRS will set a closing date, and after the closing date it will arrange interviews for all the applicants interested in the post, sending them a letter inviting them for interview. The letter will inform the applicant about the location, date and time of the interview, as well as any other key details that may be relevant. </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dirty="0" smtClean="0"/>
              <a:t>Unit 05 - Scenario</a:t>
            </a:r>
            <a:endParaRPr lang="en-GB" sz="4000" dirty="0" smtClean="0"/>
          </a:p>
        </p:txBody>
      </p:sp>
    </p:spTree>
    <p:extLst>
      <p:ext uri="{BB962C8B-B14F-4D97-AF65-F5344CB8AC3E}">
        <p14:creationId xmlns:p14="http://schemas.microsoft.com/office/powerpoint/2010/main" val="224853820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4801314"/>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dirty="0"/>
              <a:t>Digital practitioners play an important role in supporting businesses</a:t>
            </a:r>
            <a:r>
              <a:rPr lang="en-US" dirty="0" smtClean="0"/>
              <a:t>. They are the technicians and technical help needed to put change into action.</a:t>
            </a:r>
          </a:p>
          <a:p>
            <a:pPr marL="355600" indent="-355600">
              <a:buClr>
                <a:srgbClr val="C00000"/>
              </a:buClr>
              <a:buSzPct val="68000"/>
              <a:buFont typeface="Arial" panose="020B0604020202020204" pitchFamily="34" charset="0"/>
              <a:buChar char="►"/>
              <a:tabLst>
                <a:tab pos="722313" algn="l"/>
              </a:tabLst>
            </a:pPr>
            <a:r>
              <a:rPr lang="en-US" dirty="0" smtClean="0"/>
              <a:t>For this project you need to explain what a Digital Practitioner is, what they do, how they are used and perform the role of one for a specific project purpose.</a:t>
            </a:r>
          </a:p>
          <a:p>
            <a:pPr marL="711200" lvl="1" indent="-254000">
              <a:buClr>
                <a:srgbClr val="C00000"/>
              </a:buClr>
              <a:buSzPct val="100000"/>
              <a:buFont typeface="Wingdings" panose="05000000000000000000" pitchFamily="2" charset="2"/>
              <a:buChar char="§"/>
            </a:pPr>
            <a:r>
              <a:rPr lang="en-US" dirty="0" smtClean="0"/>
              <a:t>responsive </a:t>
            </a:r>
            <a:r>
              <a:rPr lang="en-US" dirty="0"/>
              <a:t>to change (e.g. emerging technologies, methods of </a:t>
            </a:r>
            <a:r>
              <a:rPr lang="en-GB" dirty="0"/>
              <a:t>working)</a:t>
            </a:r>
          </a:p>
          <a:p>
            <a:pPr marL="711200" lvl="1" indent="-254000">
              <a:buClr>
                <a:srgbClr val="C00000"/>
              </a:buClr>
              <a:buSzPct val="100000"/>
              <a:buFont typeface="Wingdings" panose="05000000000000000000" pitchFamily="2" charset="2"/>
              <a:buChar char="§"/>
            </a:pPr>
            <a:r>
              <a:rPr lang="en-US" dirty="0"/>
              <a:t>keeps an open mind to possible developments</a:t>
            </a:r>
          </a:p>
          <a:p>
            <a:pPr marL="711200" lvl="1" indent="-254000">
              <a:buClr>
                <a:srgbClr val="C00000"/>
              </a:buClr>
              <a:buSzPct val="100000"/>
              <a:buFont typeface="Wingdings" panose="05000000000000000000" pitchFamily="2" charset="2"/>
              <a:buChar char="§"/>
            </a:pPr>
            <a:r>
              <a:rPr lang="en-US" dirty="0"/>
              <a:t>strives to be competent in a range of technology (generic, e.g. spreadsheets, presentation software, database and specific, e.g. social media for business purposes, web creation or </a:t>
            </a:r>
            <a:r>
              <a:rPr lang="en-GB" dirty="0"/>
              <a:t>website enhancement)</a:t>
            </a:r>
          </a:p>
          <a:p>
            <a:pPr marL="711200" lvl="1" indent="-254000">
              <a:buClr>
                <a:srgbClr val="C00000"/>
              </a:buClr>
              <a:buSzPct val="100000"/>
              <a:buFont typeface="Wingdings" panose="05000000000000000000" pitchFamily="2" charset="2"/>
              <a:buChar char="§"/>
            </a:pPr>
            <a:r>
              <a:rPr lang="en-US" dirty="0"/>
              <a:t>aware of rights and responsibilities when using IT (e.g. Data Protection Act 1998, Computer Misuse Act 2000, </a:t>
            </a:r>
            <a:r>
              <a:rPr lang="en-US" dirty="0" smtClean="0"/>
              <a:t/>
            </a:r>
            <a:br>
              <a:rPr lang="en-US" dirty="0" smtClean="0"/>
            </a:br>
            <a:r>
              <a:rPr lang="en-US" dirty="0" smtClean="0"/>
              <a:t>Police </a:t>
            </a:r>
            <a:r>
              <a:rPr lang="en-US" dirty="0"/>
              <a:t>Act 2010, Equality Act 2010, </a:t>
            </a:r>
            <a:br>
              <a:rPr lang="en-US" dirty="0"/>
            </a:br>
            <a:r>
              <a:rPr lang="en-US" dirty="0" smtClean="0"/>
              <a:t>Copyright</a:t>
            </a:r>
            <a:r>
              <a:rPr lang="en-US" dirty="0"/>
              <a:t>, Designs and Patents Act 1998, </a:t>
            </a:r>
            <a:r>
              <a:rPr lang="en-US" dirty="0" smtClean="0"/>
              <a:t/>
            </a:r>
            <a:br>
              <a:rPr lang="en-US" dirty="0" smtClean="0"/>
            </a:br>
            <a:r>
              <a:rPr lang="en-US" dirty="0" smtClean="0"/>
              <a:t>Health </a:t>
            </a:r>
            <a:r>
              <a:rPr lang="en-US" dirty="0"/>
              <a:t>and Safety at Work Act 1974, </a:t>
            </a:r>
            <a:r>
              <a:rPr lang="en-US" dirty="0" smtClean="0"/>
              <a:t/>
            </a:r>
            <a:br>
              <a:rPr lang="en-US" dirty="0" smtClean="0"/>
            </a:br>
            <a:r>
              <a:rPr lang="en-US" dirty="0" smtClean="0"/>
              <a:t>EU-USA </a:t>
            </a:r>
            <a:r>
              <a:rPr lang="en-GB" dirty="0"/>
              <a:t>Agreement on Data Protection)</a:t>
            </a:r>
          </a:p>
          <a:p>
            <a:pPr marL="711200" lvl="1" indent="-254000">
              <a:buClr>
                <a:srgbClr val="C00000"/>
              </a:buClr>
              <a:buSzPct val="100000"/>
              <a:buFont typeface="Wingdings" panose="05000000000000000000" pitchFamily="2" charset="2"/>
              <a:buChar char="§"/>
            </a:pPr>
            <a:r>
              <a:rPr lang="en-US" dirty="0"/>
              <a:t>facilitator for business use of IT</a:t>
            </a:r>
          </a:p>
          <a:p>
            <a:pPr marL="711200" lvl="1" indent="-254000">
              <a:buClr>
                <a:srgbClr val="C00000"/>
              </a:buClr>
              <a:buSzPct val="100000"/>
              <a:buFont typeface="Wingdings" panose="05000000000000000000" pitchFamily="2" charset="2"/>
              <a:buChar char="§"/>
            </a:pPr>
            <a:r>
              <a:rPr lang="en-GB" dirty="0" smtClean="0"/>
              <a:t>reflects </a:t>
            </a:r>
            <a:r>
              <a:rPr lang="en-GB" dirty="0"/>
              <a:t>on best practice</a:t>
            </a:r>
            <a:r>
              <a:rPr lang="en-GB" dirty="0" smtClean="0"/>
              <a:t>.</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Digital Practitioner Characteristics</a:t>
            </a:r>
            <a:endParaRPr lang="en-GB" sz="3200" dirty="0" smtClean="0"/>
          </a:p>
        </p:txBody>
      </p:sp>
      <p:pic>
        <p:nvPicPr>
          <p:cNvPr id="1026" name="Picture 2" descr="Image result for role of a digital practitioner"/>
          <p:cNvPicPr>
            <a:picLocks noChangeAspect="1" noChangeArrowheads="1"/>
          </p:cNvPicPr>
          <p:nvPr/>
        </p:nvPicPr>
        <p:blipFill rotWithShape="1">
          <a:blip r:embed="rId3">
            <a:extLst>
              <a:ext uri="{28A0092B-C50C-407E-A947-70E740481C1C}">
                <a14:useLocalDpi xmlns:a14="http://schemas.microsoft.com/office/drawing/2010/main" val="0"/>
              </a:ext>
            </a:extLst>
          </a:blip>
          <a:srcRect l="13429" t="19685" r="9551" b="12844"/>
          <a:stretch/>
        </p:blipFill>
        <p:spPr bwMode="auto">
          <a:xfrm>
            <a:off x="5275716" y="4221088"/>
            <a:ext cx="361676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0943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715411"/>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740" dirty="0" smtClean="0"/>
              <a:t>The roles of a Digital Practitioner can be broken down into 3 categories, Technical, Creative and Legal.</a:t>
            </a:r>
          </a:p>
          <a:p>
            <a:pPr marL="355600" indent="-355600">
              <a:buClr>
                <a:srgbClr val="C00000"/>
              </a:buClr>
              <a:buSzPct val="68000"/>
              <a:buFont typeface="Arial" panose="020B0604020202020204" pitchFamily="34" charset="0"/>
              <a:buChar char="►"/>
              <a:tabLst>
                <a:tab pos="722313" algn="l"/>
              </a:tabLst>
            </a:pPr>
            <a:r>
              <a:rPr lang="en-US" sz="1740" dirty="0" smtClean="0"/>
              <a:t>In terms of </a:t>
            </a:r>
            <a:r>
              <a:rPr lang="en-US" sz="1740" b="1" dirty="0" smtClean="0"/>
              <a:t>technical ability</a:t>
            </a:r>
            <a:r>
              <a:rPr lang="en-US" sz="1740" dirty="0" smtClean="0"/>
              <a:t> a Digital Practitioner will strive </a:t>
            </a:r>
            <a:r>
              <a:rPr lang="en-US" sz="1740" dirty="0"/>
              <a:t>to be competent in a range of technology (generic, e.g. spreadsheets, presentation software, database and specific, e.g. social media for business purposes, web creation or </a:t>
            </a:r>
            <a:r>
              <a:rPr lang="en-GB" sz="1740" dirty="0"/>
              <a:t>website enhancement</a:t>
            </a:r>
            <a:r>
              <a:rPr lang="en-GB" sz="1740" dirty="0" smtClean="0"/>
              <a:t>).</a:t>
            </a:r>
          </a:p>
          <a:p>
            <a:pPr marL="355600" indent="-355600">
              <a:buClr>
                <a:srgbClr val="C00000"/>
              </a:buClr>
              <a:buSzPct val="68000"/>
              <a:buFont typeface="Arial" panose="020B0604020202020204" pitchFamily="34" charset="0"/>
              <a:buChar char="►"/>
              <a:tabLst>
                <a:tab pos="722313" algn="l"/>
              </a:tabLst>
            </a:pPr>
            <a:r>
              <a:rPr lang="en-GB" sz="1740" dirty="0" smtClean="0"/>
              <a:t>In business this means the person will understand the technical aspects of the business needs, how to create report, projects, how to do almost anything in a spreadsheet, how to format and use databases, how to improve social media content. </a:t>
            </a:r>
            <a:r>
              <a:rPr lang="en-US" sz="1740" dirty="0" smtClean="0"/>
              <a:t>They will be technicians with experience and ability. </a:t>
            </a:r>
            <a:endParaRPr lang="en-US" sz="1740" dirty="0"/>
          </a:p>
          <a:p>
            <a:pPr marL="355600" indent="-355600">
              <a:buClr>
                <a:srgbClr val="C00000"/>
              </a:buClr>
              <a:buSzPct val="68000"/>
              <a:buFont typeface="Arial" panose="020B0604020202020204" pitchFamily="34" charset="0"/>
              <a:buChar char="►"/>
              <a:tabLst>
                <a:tab pos="722313" algn="l"/>
              </a:tabLst>
            </a:pPr>
            <a:r>
              <a:rPr lang="en-US" sz="1740" dirty="0" smtClean="0"/>
              <a:t>In terms of the following tasks, describe a Digital Practitioners’ technical role:</a:t>
            </a:r>
          </a:p>
          <a:p>
            <a:pPr marL="812800" lvl="1" indent="-355600">
              <a:buClr>
                <a:srgbClr val="C00000"/>
              </a:buClr>
              <a:buSzPct val="100000"/>
              <a:buFont typeface="Wingdings" panose="05000000000000000000" pitchFamily="2" charset="2"/>
              <a:buChar char="§"/>
              <a:tabLst>
                <a:tab pos="722313" algn="l"/>
              </a:tabLst>
            </a:pPr>
            <a:r>
              <a:rPr lang="en-US" sz="1740" dirty="0" smtClean="0"/>
              <a:t>word </a:t>
            </a:r>
            <a:r>
              <a:rPr lang="en-US" sz="1740" dirty="0"/>
              <a:t>processing of reports and letters; </a:t>
            </a:r>
          </a:p>
          <a:p>
            <a:pPr marL="812800" lvl="1" indent="-355600">
              <a:buClr>
                <a:srgbClr val="C00000"/>
              </a:buClr>
              <a:buSzPct val="100000"/>
              <a:buFont typeface="Wingdings" panose="05000000000000000000" pitchFamily="2" charset="2"/>
              <a:buChar char="§"/>
              <a:tabLst>
                <a:tab pos="722313" algn="l"/>
              </a:tabLst>
            </a:pPr>
            <a:r>
              <a:rPr lang="en-US" sz="1740" dirty="0"/>
              <a:t>production of leaflets and brochures with graphical images; </a:t>
            </a:r>
          </a:p>
          <a:p>
            <a:pPr marL="812800" lvl="1" indent="-355600">
              <a:buClr>
                <a:srgbClr val="C00000"/>
              </a:buClr>
              <a:buSzPct val="100000"/>
              <a:buFont typeface="Wingdings" panose="05000000000000000000" pitchFamily="2" charset="2"/>
              <a:buChar char="§"/>
              <a:tabLst>
                <a:tab pos="722313" algn="l"/>
              </a:tabLst>
            </a:pPr>
            <a:r>
              <a:rPr lang="en-US" sz="1740" dirty="0"/>
              <a:t>creation of presentations which could include graphical images, video and audio clips and animations; </a:t>
            </a:r>
          </a:p>
          <a:p>
            <a:pPr marL="812800" lvl="1" indent="-355600">
              <a:buClr>
                <a:srgbClr val="C00000"/>
              </a:buClr>
              <a:buSzPct val="100000"/>
              <a:buFont typeface="Wingdings" panose="05000000000000000000" pitchFamily="2" charset="2"/>
              <a:buChar char="§"/>
              <a:tabLst>
                <a:tab pos="722313" algn="l"/>
              </a:tabLst>
            </a:pPr>
            <a:r>
              <a:rPr lang="en-US" sz="1740" dirty="0"/>
              <a:t>spreadsheet </a:t>
            </a:r>
            <a:r>
              <a:rPr lang="en-US" sz="1740" dirty="0" smtClean="0"/>
              <a:t>and database solutions</a:t>
            </a:r>
            <a:r>
              <a:rPr lang="en-US" sz="1740" dirty="0"/>
              <a:t>; </a:t>
            </a:r>
          </a:p>
          <a:p>
            <a:pPr marL="812800" lvl="1" indent="-355600">
              <a:buClr>
                <a:srgbClr val="C00000"/>
              </a:buClr>
              <a:buSzPct val="100000"/>
              <a:buFont typeface="Wingdings" panose="05000000000000000000" pitchFamily="2" charset="2"/>
              <a:buChar char="§"/>
              <a:tabLst>
                <a:tab pos="722313" algn="l"/>
              </a:tabLst>
            </a:pPr>
            <a:r>
              <a:rPr lang="en-US" sz="1740" dirty="0" smtClean="0"/>
              <a:t>website </a:t>
            </a:r>
            <a:r>
              <a:rPr lang="en-US" sz="1740" dirty="0"/>
              <a:t>creations; </a:t>
            </a:r>
          </a:p>
          <a:p>
            <a:pPr marL="812800" lvl="1" indent="-355600">
              <a:buClr>
                <a:srgbClr val="C00000"/>
              </a:buClr>
              <a:buSzPct val="100000"/>
              <a:buFont typeface="Wingdings" panose="05000000000000000000" pitchFamily="2" charset="2"/>
              <a:buChar char="§"/>
              <a:tabLst>
                <a:tab pos="722313" algn="l"/>
              </a:tabLst>
            </a:pPr>
            <a:r>
              <a:rPr lang="en-US" sz="1740" dirty="0"/>
              <a:t>social media consultancy; </a:t>
            </a:r>
          </a:p>
          <a:p>
            <a:pPr marL="812800" lvl="1" indent="-355600">
              <a:buClr>
                <a:srgbClr val="C00000"/>
              </a:buClr>
              <a:buSzPct val="100000"/>
              <a:buFont typeface="Wingdings" panose="05000000000000000000" pitchFamily="2" charset="2"/>
              <a:buChar char="§"/>
              <a:tabLst>
                <a:tab pos="722313" algn="l"/>
              </a:tabLst>
            </a:pPr>
            <a:r>
              <a:rPr lang="en-US" sz="1740" dirty="0"/>
              <a:t>business IT applications. </a:t>
            </a:r>
          </a:p>
          <a:p>
            <a:pPr>
              <a:buClr>
                <a:srgbClr val="C00000"/>
              </a:buClr>
              <a:buSzPct val="100000"/>
            </a:pPr>
            <a:r>
              <a:rPr lang="en-GB" sz="1740" b="1" dirty="0" smtClean="0">
                <a:solidFill>
                  <a:srgbClr val="FF0000"/>
                </a:solidFill>
              </a:rPr>
              <a:t>P1.1 – Task 01 –</a:t>
            </a:r>
            <a:r>
              <a:rPr lang="en-GB" sz="1740" dirty="0" smtClean="0">
                <a:solidFill>
                  <a:srgbClr val="FF0000"/>
                </a:solidFill>
              </a:rPr>
              <a:t> In context of Progress Solutions for Business, describe the technical characteristics of a Digital Practitioner.</a:t>
            </a:r>
            <a:endParaRPr lang="en-GB" sz="1740" dirty="0">
              <a:solidFill>
                <a:srgbClr val="FF0000"/>
              </a:solidFill>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Digital Practitioner Characteristics</a:t>
            </a:r>
            <a:endParaRPr lang="en-GB" sz="3200" dirty="0" smtClean="0"/>
          </a:p>
        </p:txBody>
      </p:sp>
    </p:spTree>
    <p:extLst>
      <p:ext uri="{BB962C8B-B14F-4D97-AF65-F5344CB8AC3E}">
        <p14:creationId xmlns:p14="http://schemas.microsoft.com/office/powerpoint/2010/main" val="418775237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647700"/>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900" dirty="0" smtClean="0"/>
              <a:t>In terms of </a:t>
            </a:r>
            <a:r>
              <a:rPr lang="en-US" sz="1900" b="1" dirty="0" smtClean="0"/>
              <a:t>creativity</a:t>
            </a:r>
            <a:r>
              <a:rPr lang="en-US" sz="1900" dirty="0" smtClean="0"/>
              <a:t> a Digital Practitioner will </a:t>
            </a:r>
            <a:r>
              <a:rPr lang="en-IE" sz="1900" dirty="0" smtClean="0"/>
              <a:t>be expected to be a:</a:t>
            </a:r>
          </a:p>
          <a:p>
            <a:pPr marL="711200" lvl="1" indent="-254000">
              <a:buClr>
                <a:srgbClr val="C00000"/>
              </a:buClr>
              <a:buSzPct val="100000"/>
              <a:buFont typeface="Wingdings" panose="05000000000000000000" pitchFamily="2" charset="2"/>
              <a:buChar char="§"/>
            </a:pPr>
            <a:r>
              <a:rPr lang="en-US" sz="1900" dirty="0"/>
              <a:t>facilitator for business use of IT</a:t>
            </a:r>
          </a:p>
          <a:p>
            <a:pPr marL="711200" lvl="1" indent="-254000">
              <a:buClr>
                <a:srgbClr val="C00000"/>
              </a:buClr>
              <a:buSzPct val="100000"/>
              <a:buFont typeface="Wingdings" panose="05000000000000000000" pitchFamily="2" charset="2"/>
              <a:buChar char="§"/>
            </a:pPr>
            <a:r>
              <a:rPr lang="en-GB" sz="1900" dirty="0"/>
              <a:t>reflects on best practice</a:t>
            </a:r>
          </a:p>
          <a:p>
            <a:pPr marL="711200" lvl="1" indent="-254000">
              <a:buClr>
                <a:srgbClr val="C00000"/>
              </a:buClr>
              <a:buSzPct val="100000"/>
              <a:buFont typeface="Wingdings" panose="05000000000000000000" pitchFamily="2" charset="2"/>
              <a:buChar char="§"/>
            </a:pPr>
            <a:r>
              <a:rPr lang="en-US" sz="1900" dirty="0"/>
              <a:t>responsive to change (e.g. emerging technologies, methods of </a:t>
            </a:r>
            <a:r>
              <a:rPr lang="en-GB" sz="1900" dirty="0"/>
              <a:t>working)</a:t>
            </a:r>
          </a:p>
          <a:p>
            <a:pPr marL="711200" lvl="1" indent="-254000">
              <a:buClr>
                <a:srgbClr val="C00000"/>
              </a:buClr>
              <a:buSzPct val="100000"/>
              <a:buFont typeface="Wingdings" panose="05000000000000000000" pitchFamily="2" charset="2"/>
              <a:buChar char="§"/>
            </a:pPr>
            <a:r>
              <a:rPr lang="en-US" sz="1900" dirty="0"/>
              <a:t>keeps an open mind to possible </a:t>
            </a:r>
            <a:r>
              <a:rPr lang="en-US" sz="1900" dirty="0" smtClean="0"/>
              <a:t>developments</a:t>
            </a:r>
            <a:endParaRPr lang="en-GB" sz="1900" dirty="0" smtClean="0"/>
          </a:p>
          <a:p>
            <a:pPr marL="355600" indent="-355600">
              <a:buClr>
                <a:srgbClr val="C00000"/>
              </a:buClr>
              <a:buSzPct val="68000"/>
              <a:buFont typeface="Arial" panose="020B0604020202020204" pitchFamily="34" charset="0"/>
              <a:buChar char="►"/>
              <a:tabLst>
                <a:tab pos="722313" algn="l"/>
              </a:tabLst>
            </a:pPr>
            <a:r>
              <a:rPr lang="en-GB" sz="1900" dirty="0" smtClean="0"/>
              <a:t>In business this means the person will be </a:t>
            </a:r>
            <a:r>
              <a:rPr lang="en-IE" sz="1900" dirty="0" smtClean="0"/>
              <a:t>able to adapt, describe and solve digital problems that are proposed, come up with solutions to issues, and adapt to modern and emerging technologies in order to improve their future solutions</a:t>
            </a:r>
            <a:r>
              <a:rPr lang="en-US" sz="1900" dirty="0" smtClean="0"/>
              <a:t>. </a:t>
            </a:r>
            <a:endParaRPr lang="en-US" sz="1900" dirty="0"/>
          </a:p>
          <a:p>
            <a:pPr marL="355600" indent="-355600">
              <a:buClr>
                <a:srgbClr val="C00000"/>
              </a:buClr>
              <a:buSzPct val="68000"/>
              <a:buFont typeface="Arial" panose="020B0604020202020204" pitchFamily="34" charset="0"/>
              <a:buChar char="►"/>
              <a:tabLst>
                <a:tab pos="722313" algn="l"/>
              </a:tabLst>
            </a:pPr>
            <a:r>
              <a:rPr lang="en-US" sz="1900" dirty="0" smtClean="0"/>
              <a:t>In terms of the following tasks, describe a Digital </a:t>
            </a:r>
            <a:br>
              <a:rPr lang="en-US" sz="1900" dirty="0" smtClean="0"/>
            </a:br>
            <a:r>
              <a:rPr lang="en-US" sz="1900" dirty="0" smtClean="0"/>
              <a:t>Practitioners’ technical role:</a:t>
            </a:r>
          </a:p>
          <a:p>
            <a:pPr marL="812800" lvl="1" indent="-355600">
              <a:buClr>
                <a:srgbClr val="C00000"/>
              </a:buClr>
              <a:buSzPct val="100000"/>
              <a:buFont typeface="Wingdings" panose="05000000000000000000" pitchFamily="2" charset="2"/>
              <a:buChar char="§"/>
              <a:tabLst>
                <a:tab pos="722313" algn="l"/>
              </a:tabLst>
            </a:pPr>
            <a:r>
              <a:rPr lang="en-US" sz="1900" dirty="0" smtClean="0"/>
              <a:t>Presenting solutions to problems</a:t>
            </a:r>
          </a:p>
          <a:p>
            <a:pPr marL="812800" lvl="1" indent="-355600">
              <a:buClr>
                <a:srgbClr val="C00000"/>
              </a:buClr>
              <a:buSzPct val="100000"/>
              <a:buFont typeface="Wingdings" panose="05000000000000000000" pitchFamily="2" charset="2"/>
              <a:buChar char="§"/>
              <a:tabLst>
                <a:tab pos="722313" algn="l"/>
              </a:tabLst>
            </a:pPr>
            <a:r>
              <a:rPr lang="en-US" sz="1900" dirty="0" smtClean="0"/>
              <a:t>Keeping up to date with developments.</a:t>
            </a:r>
          </a:p>
          <a:p>
            <a:pPr marL="812800" lvl="1" indent="-355600">
              <a:buClr>
                <a:srgbClr val="C00000"/>
              </a:buClr>
              <a:buSzPct val="100000"/>
              <a:buFont typeface="Wingdings" panose="05000000000000000000" pitchFamily="2" charset="2"/>
              <a:buChar char="§"/>
              <a:tabLst>
                <a:tab pos="722313" algn="l"/>
              </a:tabLst>
            </a:pPr>
            <a:r>
              <a:rPr lang="en-US" sz="1900" dirty="0" smtClean="0"/>
              <a:t>Improving the effectiveness of their practice.</a:t>
            </a:r>
          </a:p>
          <a:p>
            <a:pPr marL="812800" lvl="1" indent="-355600">
              <a:buClr>
                <a:srgbClr val="C00000"/>
              </a:buClr>
              <a:buSzPct val="100000"/>
              <a:buFont typeface="Wingdings" panose="05000000000000000000" pitchFamily="2" charset="2"/>
              <a:buChar char="§"/>
              <a:tabLst>
                <a:tab pos="722313" algn="l"/>
              </a:tabLst>
            </a:pPr>
            <a:r>
              <a:rPr lang="en-US" sz="1900" dirty="0" smtClean="0"/>
              <a:t>Improving theirs and other staff’s working practice.</a:t>
            </a:r>
          </a:p>
          <a:p>
            <a:pPr marL="812800" lvl="1" indent="-355600">
              <a:buClr>
                <a:srgbClr val="C00000"/>
              </a:buClr>
              <a:buSzPct val="100000"/>
              <a:buFont typeface="Wingdings" panose="05000000000000000000" pitchFamily="2" charset="2"/>
              <a:buChar char="§"/>
              <a:tabLst>
                <a:tab pos="722313" algn="l"/>
              </a:tabLst>
            </a:pPr>
            <a:r>
              <a:rPr lang="en-US" sz="1900" dirty="0" smtClean="0"/>
              <a:t>Presenting solutions to IT problems within the </a:t>
            </a:r>
            <a:br>
              <a:rPr lang="en-US" sz="1900" dirty="0" smtClean="0"/>
            </a:br>
            <a:r>
              <a:rPr lang="en-US" sz="1900" dirty="0" smtClean="0"/>
              <a:t>company.</a:t>
            </a:r>
            <a:endParaRPr lang="en-US" sz="1900" dirty="0"/>
          </a:p>
          <a:p>
            <a:pPr>
              <a:buClr>
                <a:srgbClr val="C00000"/>
              </a:buClr>
              <a:buSzPct val="100000"/>
            </a:pPr>
            <a:r>
              <a:rPr lang="en-GB" sz="1900" b="1" dirty="0" smtClean="0">
                <a:solidFill>
                  <a:srgbClr val="FF0000"/>
                </a:solidFill>
              </a:rPr>
              <a:t>P1.2 – Task 02 –</a:t>
            </a:r>
            <a:r>
              <a:rPr lang="en-GB" sz="1900" dirty="0" smtClean="0">
                <a:solidFill>
                  <a:srgbClr val="FF0000"/>
                </a:solidFill>
              </a:rPr>
              <a:t> In context of Progress Solutions for </a:t>
            </a:r>
            <a:br>
              <a:rPr lang="en-GB" sz="1900" dirty="0" smtClean="0">
                <a:solidFill>
                  <a:srgbClr val="FF0000"/>
                </a:solidFill>
              </a:rPr>
            </a:br>
            <a:r>
              <a:rPr lang="en-GB" sz="1900" dirty="0" smtClean="0">
                <a:solidFill>
                  <a:srgbClr val="FF0000"/>
                </a:solidFill>
              </a:rPr>
              <a:t>Business, describe the creativity characteristics of a Digital Practitioner.</a:t>
            </a:r>
            <a:endParaRPr lang="en-GB" sz="1900" dirty="0">
              <a:solidFill>
                <a:srgbClr val="FF0000"/>
              </a:solidFill>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P1.2 – Digital Practitioner Characteristics</a:t>
            </a:r>
            <a:endParaRPr lang="en-GB" sz="3200" dirty="0" smtClean="0"/>
          </a:p>
        </p:txBody>
      </p:sp>
      <p:pic>
        <p:nvPicPr>
          <p:cNvPr id="2" name="Picture 1">
            <a:hlinkClick r:id="rId3"/>
          </p:cNvPr>
          <p:cNvPicPr>
            <a:picLocks noChangeAspect="1"/>
          </p:cNvPicPr>
          <p:nvPr/>
        </p:nvPicPr>
        <p:blipFill rotWithShape="1">
          <a:blip r:embed="rId4"/>
          <a:srcRect l="27163" t="30390" r="46063" b="13583"/>
          <a:stretch/>
        </p:blipFill>
        <p:spPr>
          <a:xfrm>
            <a:off x="6711934" y="3501008"/>
            <a:ext cx="2180545" cy="2736304"/>
          </a:xfrm>
          <a:prstGeom prst="rect">
            <a:avLst/>
          </a:prstGeom>
        </p:spPr>
      </p:pic>
    </p:spTree>
    <p:extLst>
      <p:ext uri="{BB962C8B-B14F-4D97-AF65-F5344CB8AC3E}">
        <p14:creationId xmlns:p14="http://schemas.microsoft.com/office/powerpoint/2010/main" val="1192146102"/>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Enderoth</Template>
  <TotalTime>73823</TotalTime>
  <Words>2151</Words>
  <Application>Microsoft Office PowerPoint</Application>
  <PresentationFormat>On-screen Show (4:3)</PresentationFormat>
  <Paragraphs>172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Courier New</vt:lpstr>
      <vt:lpstr>Lucida Sans Unicode</vt:lpstr>
      <vt:lpstr>Verdana</vt:lpstr>
      <vt:lpstr>Wingdings</vt:lpstr>
      <vt:lpstr>Wingdings 2</vt:lpstr>
      <vt:lpstr>Wingdings 3</vt:lpstr>
      <vt:lpstr>Enderoth</vt:lpstr>
      <vt:lpstr>PowerPoint Presentation</vt:lpstr>
      <vt:lpstr>Assessment Criteria</vt:lpstr>
      <vt:lpstr>LO1 – 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LO1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 Know the common components of computer systems</dc:title>
  <dc:subject>eBusiness</dc:subject>
  <dc:creator>Enderoth</dc:creator>
  <cp:lastModifiedBy>Stephen Rafferty</cp:lastModifiedBy>
  <cp:revision>2031</cp:revision>
  <cp:lastPrinted>2014-01-22T18:25:48Z</cp:lastPrinted>
  <dcterms:created xsi:type="dcterms:W3CDTF">2008-03-12T11:01:44Z</dcterms:created>
  <dcterms:modified xsi:type="dcterms:W3CDTF">2018-07-31T13:24:54Z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